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3" r:id="rId2"/>
    <p:sldId id="319" r:id="rId3"/>
    <p:sldId id="321" r:id="rId4"/>
    <p:sldId id="318" r:id="rId5"/>
    <p:sldId id="310" r:id="rId6"/>
    <p:sldId id="322" r:id="rId7"/>
    <p:sldId id="320" r:id="rId8"/>
    <p:sldId id="324" r:id="rId9"/>
    <p:sldId id="298" r:id="rId10"/>
    <p:sldId id="325" r:id="rId11"/>
    <p:sldId id="326" r:id="rId12"/>
    <p:sldId id="323"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540ed2dd8786d6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94E4"/>
    <a:srgbClr val="4C1F95"/>
    <a:srgbClr val="7445B9"/>
    <a:srgbClr val="8B63C5"/>
    <a:srgbClr val="965FD9"/>
    <a:srgbClr val="F5F7F6"/>
    <a:srgbClr val="F8B79A"/>
    <a:srgbClr val="FFA3AC"/>
    <a:srgbClr val="96DED7"/>
    <a:srgbClr val="FF6D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5" autoAdjust="0"/>
    <p:restoredTop sz="86972" autoAdjust="0"/>
  </p:normalViewPr>
  <p:slideViewPr>
    <p:cSldViewPr snapToGrid="0">
      <p:cViewPr varScale="1">
        <p:scale>
          <a:sx n="74" d="100"/>
          <a:sy n="74" d="100"/>
        </p:scale>
        <p:origin x="94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89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20BC-64E8-48CE-9103-2A36AC2FF859}" type="datetimeFigureOut">
              <a:rPr lang="en-IN" smtClean="0"/>
              <a:t>11-08-2024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D3E1-3429-4057-BA37-B786B0C39269}" type="slidenum">
              <a:rPr lang="en-IN" smtClean="0"/>
              <a:t>‹#›</a:t>
            </a:fld>
            <a:endParaRPr lang="en-IN"/>
          </a:p>
        </p:txBody>
      </p:sp>
    </p:spTree>
    <p:extLst>
      <p:ext uri="{BB962C8B-B14F-4D97-AF65-F5344CB8AC3E}">
        <p14:creationId xmlns:p14="http://schemas.microsoft.com/office/powerpoint/2010/main" val="193068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24047CB6-A6A2-4ACF-A397-DA3DCF6521DF}" type="datetime1">
              <a:rPr lang="en-US" smtClean="0"/>
              <a:t>8/11/2024</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C2EAC8D1-3D88-4884-9857-0168F8215091}"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041C950D-92FE-4B1D-91B1-C6F475BE59BD}"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17EABFE-D8C1-41B6-9FF0-A8972E098880}"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1FF9483-72B7-4B9D-913C-40821BCDA7AD}"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18BBF026-7E1A-42A9-AC55-753249035E06}"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752BB5EA-BC01-476C-AF8F-4E3CD19D8AB0}"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7C4C81C-4B47-4C2B-9F4D-3AC90AEADB89}"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A107AD6C-DB19-456E-9935-6A9B6DBAC4A0}"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5ACDE8"/>
              </a:gs>
              <a:gs pos="50000">
                <a:srgbClr val="5ACDE8">
                  <a:alpha val="50000"/>
                  <a:lumMod val="50000"/>
                  <a:lumOff val="50000"/>
                </a:srgbClr>
              </a:gs>
              <a:gs pos="100000">
                <a:srgbClr val="5ACDE8">
                  <a:alpha val="0"/>
                  <a:lumMod val="20000"/>
                  <a:lumOff val="8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AC784CE-B32C-45F2-A9E9-8B6389B3E45C}" type="datetime1">
              <a:rPr lang="en-US" smtClean="0"/>
              <a:t>8/11/2024</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5ACDE8"/>
              </a:gs>
              <a:gs pos="50000">
                <a:schemeClr val="accent1">
                  <a:lumMod val="40000"/>
                  <a:lumOff val="60000"/>
                  <a:alpha val="50000"/>
                </a:schemeClr>
              </a:gs>
              <a:gs pos="100000">
                <a:schemeClr val="accent1">
                  <a:lumMod val="20000"/>
                  <a:lumOff val="8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732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1A30E92-8AE2-4911-BF4A-D5259AC1F95A}" type="datetime1">
              <a:rPr lang="en-US" smtClean="0"/>
              <a:t>8/11/2024</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F12B37E6-B449-43A0-813A-C44C53323DE5}" type="datetime1">
              <a:rPr lang="en-US" smtClean="0"/>
              <a:t>8/11/2024</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51063720-DF05-4285-BBE3-0EA08BB93728}" type="datetime1">
              <a:rPr lang="en-US" smtClean="0"/>
              <a:t>8/11/2024</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9444D7C8-164E-4DCE-A887-0F5C0BAF4535}" type="datetime1">
              <a:rPr lang="en-US" smtClean="0"/>
              <a:t>8/11/2024</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7404FE1F-A9AB-436F-9703-977871D0F15C}" type="datetime1">
              <a:rPr lang="en-US" smtClean="0"/>
              <a:t>8/11/2024</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F74C5F0E-55A5-4CE3-A5A5-1249C49D1908}" type="datetime1">
              <a:rPr lang="en-US" smtClean="0"/>
              <a:t>8/11/2024</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A7EE029B-DD36-41B0-B984-F37830CB700C}" type="datetime1">
              <a:rPr lang="en-US" smtClean="0"/>
              <a:t>8/11/2024</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A69F058D-F17E-4E4C-8E38-58AEECEC1257}" type="datetime1">
              <a:rPr lang="en-US" smtClean="0"/>
              <a:t>8/11/2024</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BDED7B35-4D6B-4F6A-877F-CD373E2F46F2}"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D1E756A3-A1F7-4764-BFE3-2A04A202D253}" type="datetime1">
              <a:rPr lang="en-US" smtClean="0"/>
              <a:t>8/11/2024</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FFC45-0018-444A-BCEA-B92B65D05DF6}" type="datetime1">
              <a:rPr lang="en-US" smtClean="0"/>
              <a:t>8/11/2024</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5101389" y="-3898232"/>
            <a:ext cx="14663806" cy="13796508"/>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9B113069-A512-4AC0-83AB-9379927B8566}"/>
              </a:ext>
            </a:extLst>
          </p:cNvPr>
          <p:cNvSpPr txBox="1"/>
          <p:nvPr/>
        </p:nvSpPr>
        <p:spPr>
          <a:xfrm>
            <a:off x="1651683" y="2353098"/>
            <a:ext cx="9190815" cy="1569660"/>
          </a:xfrm>
          <a:prstGeom prst="rect">
            <a:avLst/>
          </a:prstGeom>
          <a:noFill/>
        </p:spPr>
        <p:txBody>
          <a:bodyPr wrap="square" rtlCol="0">
            <a:spAutoFit/>
          </a:bodyPr>
          <a:lstStyle/>
          <a:p>
            <a:r>
              <a:rPr lang="en-US" sz="9600" b="1" i="1" dirty="0">
                <a:solidFill>
                  <a:srgbClr val="7445B9"/>
                </a:solidFill>
                <a:latin typeface="Tw Cen MT" panose="020B0602020104020603" pitchFamily="34" charset="0"/>
              </a:rPr>
              <a:t>PRESENTING YOU</a:t>
            </a:r>
          </a:p>
        </p:txBody>
      </p:sp>
      <p:pic>
        <p:nvPicPr>
          <p:cNvPr id="14" name="Picture 13">
            <a:extLst>
              <a:ext uri="{FF2B5EF4-FFF2-40B4-BE49-F238E27FC236}">
                <a16:creationId xmlns:a16="http://schemas.microsoft.com/office/drawing/2014/main" id="{73CD2DCF-D739-0810-D611-2D57F8A5F32A}"/>
              </a:ext>
            </a:extLst>
          </p:cNvPr>
          <p:cNvPicPr>
            <a:picLocks noChangeAspect="1"/>
          </p:cNvPicPr>
          <p:nvPr/>
        </p:nvPicPr>
        <p:blipFill rotWithShape="1">
          <a:blip r:embed="rId2">
            <a:extLst>
              <a:ext uri="{28A0092B-C50C-407E-A947-70E740481C1C}">
                <a14:useLocalDpi xmlns:a14="http://schemas.microsoft.com/office/drawing/2010/main" val="0"/>
              </a:ext>
            </a:extLst>
          </a:blip>
          <a:srcRect b="24157"/>
          <a:stretch/>
        </p:blipFill>
        <p:spPr>
          <a:xfrm>
            <a:off x="5118884" y="6858000"/>
            <a:ext cx="5141913" cy="3170452"/>
          </a:xfrm>
          <a:prstGeom prst="rect">
            <a:avLst/>
          </a:prstGeom>
        </p:spPr>
      </p:pic>
    </p:spTree>
    <p:extLst>
      <p:ext uri="{BB962C8B-B14F-4D97-AF65-F5344CB8AC3E}">
        <p14:creationId xmlns:p14="http://schemas.microsoft.com/office/powerpoint/2010/main" val="41248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autoRev="1" fill="hold" nodeType="clickEffect">
                                  <p:stCondLst>
                                    <p:cond delay="0"/>
                                  </p:stCondLst>
                                  <p:childTnLst>
                                    <p:animMotion origin="layout" path="M -2.70833E-6 1.48148E-6 L 0.77995 0.99329 " pathEditMode="relative" rAng="0" ptsTypes="AA">
                                      <p:cBhvr>
                                        <p:cTn id="6" dur="2500" fill="hold"/>
                                        <p:tgtEl>
                                          <p:spTgt spid="4"/>
                                        </p:tgtEl>
                                        <p:attrNameLst>
                                          <p:attrName>ppt_x</p:attrName>
                                          <p:attrName>ppt_y</p:attrName>
                                        </p:attrNameLst>
                                      </p:cBhvr>
                                      <p:rCtr x="38997" y="49653"/>
                                    </p:animMotion>
                                  </p:childTnLst>
                                </p:cTn>
                              </p:par>
                              <p:par>
                                <p:cTn id="7" presetID="2" presetClass="entr" presetSubtype="1" decel="100000" fill="hold" grpId="0" nodeType="withEffect">
                                  <p:stCondLst>
                                    <p:cond delay="1250"/>
                                  </p:stCondLst>
                                  <p:childTnLst>
                                    <p:set>
                                      <p:cBhvr>
                                        <p:cTn id="8" dur="1" fill="hold">
                                          <p:stCondLst>
                                            <p:cond delay="0"/>
                                          </p:stCondLst>
                                        </p:cTn>
                                        <p:tgtEl>
                                          <p:spTgt spid="92"/>
                                        </p:tgtEl>
                                        <p:attrNameLst>
                                          <p:attrName>style.visibility</p:attrName>
                                        </p:attrNameLst>
                                      </p:cBhvr>
                                      <p:to>
                                        <p:strVal val="visible"/>
                                      </p:to>
                                    </p:set>
                                    <p:anim calcmode="lin" valueType="num">
                                      <p:cBhvr additive="base">
                                        <p:cTn id="9" dur="750" fill="hold"/>
                                        <p:tgtEl>
                                          <p:spTgt spid="92"/>
                                        </p:tgtEl>
                                        <p:attrNameLst>
                                          <p:attrName>ppt_x</p:attrName>
                                        </p:attrNameLst>
                                      </p:cBhvr>
                                      <p:tavLst>
                                        <p:tav tm="0">
                                          <p:val>
                                            <p:strVal val="#ppt_x"/>
                                          </p:val>
                                        </p:tav>
                                        <p:tav tm="100000">
                                          <p:val>
                                            <p:strVal val="#ppt_x"/>
                                          </p:val>
                                        </p:tav>
                                      </p:tavLst>
                                    </p:anim>
                                    <p:anim calcmode="lin" valueType="num">
                                      <p:cBhvr additive="base">
                                        <p:cTn id="10" dur="750" fill="hold"/>
                                        <p:tgtEl>
                                          <p:spTgt spid="92"/>
                                        </p:tgtEl>
                                        <p:attrNameLst>
                                          <p:attrName>ppt_y</p:attrName>
                                        </p:attrNameLst>
                                      </p:cBhvr>
                                      <p:tavLst>
                                        <p:tav tm="0">
                                          <p:val>
                                            <p:strVal val="0-#ppt_h/2"/>
                                          </p:val>
                                        </p:tav>
                                        <p:tav tm="100000">
                                          <p:val>
                                            <p:strVal val="#ppt_y"/>
                                          </p:val>
                                        </p:tav>
                                      </p:tavLst>
                                    </p:anim>
                                  </p:childTnLst>
                                </p:cTn>
                              </p:par>
                              <p:par>
                                <p:cTn id="11" presetID="2" presetClass="exit" presetSubtype="1" accel="100000" fill="hold" grpId="1" nodeType="withEffect">
                                  <p:stCondLst>
                                    <p:cond delay="0"/>
                                  </p:stCondLst>
                                  <p:childTnLst>
                                    <p:anim calcmode="lin" valueType="num">
                                      <p:cBhvr additive="base">
                                        <p:cTn id="12" dur="500"/>
                                        <p:tgtEl>
                                          <p:spTgt spid="92"/>
                                        </p:tgtEl>
                                        <p:attrNameLst>
                                          <p:attrName>ppt_x</p:attrName>
                                        </p:attrNameLst>
                                      </p:cBhvr>
                                      <p:tavLst>
                                        <p:tav tm="0">
                                          <p:val>
                                            <p:strVal val="ppt_x"/>
                                          </p:val>
                                        </p:tav>
                                        <p:tav tm="100000">
                                          <p:val>
                                            <p:strVal val="ppt_x"/>
                                          </p:val>
                                        </p:tav>
                                      </p:tavLst>
                                    </p:anim>
                                    <p:anim calcmode="lin" valueType="num">
                                      <p:cBhvr additive="base">
                                        <p:cTn id="13" dur="500"/>
                                        <p:tgtEl>
                                          <p:spTgt spid="92"/>
                                        </p:tgtEl>
                                        <p:attrNameLst>
                                          <p:attrName>ppt_y</p:attrName>
                                        </p:attrNameLst>
                                      </p:cBhvr>
                                      <p:tavLst>
                                        <p:tav tm="0">
                                          <p:val>
                                            <p:strVal val="ppt_y"/>
                                          </p:val>
                                        </p:tav>
                                        <p:tav tm="100000">
                                          <p:val>
                                            <p:strVal val="0-ppt_h/2"/>
                                          </p:val>
                                        </p:tav>
                                      </p:tavLst>
                                    </p:anim>
                                    <p:set>
                                      <p:cBhvr>
                                        <p:cTn id="14" dur="1" fill="hold">
                                          <p:stCondLst>
                                            <p:cond delay="499"/>
                                          </p:stCondLst>
                                        </p:cTn>
                                        <p:tgtEl>
                                          <p:spTgt spid="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FCF3BE01-C355-8180-90A5-3B37D588D19E}"/>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AE6FA562-E6BA-317A-29B9-0A8F9DED6FBD}"/>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0882319-FCB4-90BE-E888-356E1E387A43}"/>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458AA0C4-31D6-B48B-644D-B190C98E0C5F}"/>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TextBox 26">
            <a:extLst>
              <a:ext uri="{FF2B5EF4-FFF2-40B4-BE49-F238E27FC236}">
                <a16:creationId xmlns:a16="http://schemas.microsoft.com/office/drawing/2014/main" id="{588FDF9A-3ABC-C77C-DE1F-F7A34D39B7C6}"/>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FUTURE ENHANCEMENTS</a:t>
            </a:r>
          </a:p>
        </p:txBody>
      </p:sp>
      <p:sp>
        <p:nvSpPr>
          <p:cNvPr id="28" name="正方形/長方形 9">
            <a:extLst>
              <a:ext uri="{FF2B5EF4-FFF2-40B4-BE49-F238E27FC236}">
                <a16:creationId xmlns:a16="http://schemas.microsoft.com/office/drawing/2014/main" id="{AB55B88A-06CC-CE93-7DD4-3E3B16E733C9}"/>
              </a:ext>
            </a:extLst>
          </p:cNvPr>
          <p:cNvSpPr/>
          <p:nvPr/>
        </p:nvSpPr>
        <p:spPr>
          <a:xfrm>
            <a:off x="377144" y="10473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Group 53">
            <a:extLst>
              <a:ext uri="{FF2B5EF4-FFF2-40B4-BE49-F238E27FC236}">
                <a16:creationId xmlns:a16="http://schemas.microsoft.com/office/drawing/2014/main" id="{700FBA10-D593-21C5-833F-25C62A579AEF}"/>
              </a:ext>
            </a:extLst>
          </p:cNvPr>
          <p:cNvGrpSpPr/>
          <p:nvPr/>
        </p:nvGrpSpPr>
        <p:grpSpPr>
          <a:xfrm>
            <a:off x="1539614" y="2088595"/>
            <a:ext cx="4122311" cy="3477233"/>
            <a:chOff x="-2166398" y="1047375"/>
            <a:chExt cx="6418793" cy="5152901"/>
          </a:xfrm>
        </p:grpSpPr>
        <p:sp>
          <p:nvSpPr>
            <p:cNvPr id="29" name="Freeform: Shape 28">
              <a:extLst>
                <a:ext uri="{FF2B5EF4-FFF2-40B4-BE49-F238E27FC236}">
                  <a16:creationId xmlns:a16="http://schemas.microsoft.com/office/drawing/2014/main" id="{83AE91EF-2F4F-89BD-96D4-5E860B5E9DE2}"/>
                </a:ext>
              </a:extLst>
            </p:cNvPr>
            <p:cNvSpPr/>
            <p:nvPr/>
          </p:nvSpPr>
          <p:spPr>
            <a:xfrm>
              <a:off x="1138371" y="1616366"/>
              <a:ext cx="3114024" cy="2298158"/>
            </a:xfrm>
            <a:custGeom>
              <a:avLst/>
              <a:gdLst>
                <a:gd name="connsiteX0" fmla="*/ 43590 w 4114165"/>
                <a:gd name="connsiteY0" fmla="*/ 3035606 h 3036265"/>
                <a:gd name="connsiteX1" fmla="*/ 26 w 4114165"/>
                <a:gd name="connsiteY1" fmla="*/ 2993362 h 3036265"/>
                <a:gd name="connsiteX2" fmla="*/ 686 w 4114165"/>
                <a:gd name="connsiteY2" fmla="*/ 2683135 h 3036265"/>
                <a:gd name="connsiteX3" fmla="*/ 44250 w 4114165"/>
                <a:gd name="connsiteY3" fmla="*/ 2638251 h 3036265"/>
                <a:gd name="connsiteX4" fmla="*/ 314874 w 4114165"/>
                <a:gd name="connsiteY4" fmla="*/ 2638251 h 3036265"/>
                <a:gd name="connsiteX5" fmla="*/ 357117 w 4114165"/>
                <a:gd name="connsiteY5" fmla="*/ 2633631 h 3036265"/>
                <a:gd name="connsiteX6" fmla="*/ 357117 w 4114165"/>
                <a:gd name="connsiteY6" fmla="*/ 2627690 h 3036265"/>
                <a:gd name="connsiteX7" fmla="*/ 357117 w 4114165"/>
                <a:gd name="connsiteY7" fmla="*/ 2282480 h 3036265"/>
                <a:gd name="connsiteX8" fmla="*/ 357777 w 4114165"/>
                <a:gd name="connsiteY8" fmla="*/ 1953111 h 3036265"/>
                <a:gd name="connsiteX9" fmla="*/ 449525 w 4114165"/>
                <a:gd name="connsiteY9" fmla="*/ 1860043 h 3036265"/>
                <a:gd name="connsiteX10" fmla="*/ 1027076 w 4114165"/>
                <a:gd name="connsiteY10" fmla="*/ 1860043 h 3036265"/>
                <a:gd name="connsiteX11" fmla="*/ 1122124 w 4114165"/>
                <a:gd name="connsiteY11" fmla="*/ 1956411 h 3036265"/>
                <a:gd name="connsiteX12" fmla="*/ 1122124 w 4114165"/>
                <a:gd name="connsiteY12" fmla="*/ 2593367 h 3036265"/>
                <a:gd name="connsiteX13" fmla="*/ 1188790 w 4114165"/>
                <a:gd name="connsiteY13" fmla="*/ 2636271 h 3036265"/>
                <a:gd name="connsiteX14" fmla="*/ 1201991 w 4114165"/>
                <a:gd name="connsiteY14" fmla="*/ 2615809 h 3036265"/>
                <a:gd name="connsiteX15" fmla="*/ 1202651 w 4114165"/>
                <a:gd name="connsiteY15" fmla="*/ 2579506 h 3036265"/>
                <a:gd name="connsiteX16" fmla="*/ 1202651 w 4114165"/>
                <a:gd name="connsiteY16" fmla="*/ 1355099 h 3036265"/>
                <a:gd name="connsiteX17" fmla="*/ 1202651 w 4114165"/>
                <a:gd name="connsiteY17" fmla="*/ 1322096 h 3036265"/>
                <a:gd name="connsiteX18" fmla="*/ 1279878 w 4114165"/>
                <a:gd name="connsiteY18" fmla="*/ 1245529 h 3036265"/>
                <a:gd name="connsiteX19" fmla="*/ 1613207 w 4114165"/>
                <a:gd name="connsiteY19" fmla="*/ 1245529 h 3036265"/>
                <a:gd name="connsiteX20" fmla="*/ 1870630 w 4114165"/>
                <a:gd name="connsiteY20" fmla="*/ 1245529 h 3036265"/>
                <a:gd name="connsiteX21" fmla="*/ 1966998 w 4114165"/>
                <a:gd name="connsiteY21" fmla="*/ 1343878 h 3036265"/>
                <a:gd name="connsiteX22" fmla="*/ 1966998 w 4114165"/>
                <a:gd name="connsiteY22" fmla="*/ 2597987 h 3036265"/>
                <a:gd name="connsiteX23" fmla="*/ 1978879 w 4114165"/>
                <a:gd name="connsiteY23" fmla="*/ 2635611 h 3036265"/>
                <a:gd name="connsiteX24" fmla="*/ 2036964 w 4114165"/>
                <a:gd name="connsiteY24" fmla="*/ 2634951 h 3036265"/>
                <a:gd name="connsiteX25" fmla="*/ 2046205 w 4114165"/>
                <a:gd name="connsiteY25" fmla="*/ 2599307 h 3036265"/>
                <a:gd name="connsiteX26" fmla="*/ 2046205 w 4114165"/>
                <a:gd name="connsiteY26" fmla="*/ 830353 h 3036265"/>
                <a:gd name="connsiteX27" fmla="*/ 2046205 w 4114165"/>
                <a:gd name="connsiteY27" fmla="*/ 800650 h 3036265"/>
                <a:gd name="connsiteX28" fmla="*/ 2118152 w 4114165"/>
                <a:gd name="connsiteY28" fmla="*/ 727384 h 3036265"/>
                <a:gd name="connsiteX29" fmla="*/ 2738605 w 4114165"/>
                <a:gd name="connsiteY29" fmla="*/ 727384 h 3036265"/>
                <a:gd name="connsiteX30" fmla="*/ 2809892 w 4114165"/>
                <a:gd name="connsiteY30" fmla="*/ 801970 h 3036265"/>
                <a:gd name="connsiteX31" fmla="*/ 2810552 w 4114165"/>
                <a:gd name="connsiteY31" fmla="*/ 2594027 h 3036265"/>
                <a:gd name="connsiteX32" fmla="*/ 2857416 w 4114165"/>
                <a:gd name="connsiteY32" fmla="*/ 2639571 h 3036265"/>
                <a:gd name="connsiteX33" fmla="*/ 2891079 w 4114165"/>
                <a:gd name="connsiteY33" fmla="*/ 2590727 h 3036265"/>
                <a:gd name="connsiteX34" fmla="*/ 2891079 w 4114165"/>
                <a:gd name="connsiteY34" fmla="*/ 122771 h 3036265"/>
                <a:gd name="connsiteX35" fmla="*/ 3012529 w 4114165"/>
                <a:gd name="connsiteY35" fmla="*/ 0 h 3036265"/>
                <a:gd name="connsiteX36" fmla="*/ 3563678 w 4114165"/>
                <a:gd name="connsiteY36" fmla="*/ 0 h 3036265"/>
                <a:gd name="connsiteX37" fmla="*/ 3653446 w 4114165"/>
                <a:gd name="connsiteY37" fmla="*/ 87788 h 3036265"/>
                <a:gd name="connsiteX38" fmla="*/ 3650806 w 4114165"/>
                <a:gd name="connsiteY38" fmla="*/ 2594687 h 3036265"/>
                <a:gd name="connsiteX39" fmla="*/ 3695029 w 4114165"/>
                <a:gd name="connsiteY39" fmla="*/ 2638911 h 3036265"/>
                <a:gd name="connsiteX40" fmla="*/ 4071262 w 4114165"/>
                <a:gd name="connsiteY40" fmla="*/ 2638911 h 3036265"/>
                <a:gd name="connsiteX41" fmla="*/ 4114166 w 4114165"/>
                <a:gd name="connsiteY41" fmla="*/ 2681815 h 3036265"/>
                <a:gd name="connsiteX42" fmla="*/ 4114166 w 4114165"/>
                <a:gd name="connsiteY42" fmla="*/ 2992042 h 3036265"/>
                <a:gd name="connsiteX43" fmla="*/ 4069283 w 4114165"/>
                <a:gd name="connsiteY43" fmla="*/ 3036266 h 3036265"/>
                <a:gd name="connsiteX44" fmla="*/ 43590 w 4114165"/>
                <a:gd name="connsiteY44" fmla="*/ 3035606 h 303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14165" h="3036265">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w="659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FE22779-1277-1CBA-A374-D733833610F6}"/>
                </a:ext>
              </a:extLst>
            </p:cNvPr>
            <p:cNvSpPr/>
            <p:nvPr/>
          </p:nvSpPr>
          <p:spPr>
            <a:xfrm>
              <a:off x="1447038" y="1047375"/>
              <a:ext cx="2247441" cy="1692179"/>
            </a:xfrm>
            <a:custGeom>
              <a:avLst/>
              <a:gdLst>
                <a:gd name="connsiteX0" fmla="*/ 1064151 w 2969257"/>
                <a:gd name="connsiteY0" fmla="*/ 935232 h 2235661"/>
                <a:gd name="connsiteX1" fmla="*/ 1755891 w 2969257"/>
                <a:gd name="connsiteY1" fmla="*/ 1096946 h 2235661"/>
                <a:gd name="connsiteX2" fmla="*/ 1823878 w 2969257"/>
                <a:gd name="connsiteY2" fmla="*/ 1078465 h 2235661"/>
                <a:gd name="connsiteX3" fmla="*/ 2653570 w 2969257"/>
                <a:gd name="connsiteY3" fmla="*/ 270554 h 2235661"/>
                <a:gd name="connsiteX4" fmla="*/ 2654230 w 2969257"/>
                <a:gd name="connsiteY4" fmla="*/ 228310 h 2235661"/>
                <a:gd name="connsiteX5" fmla="*/ 2578984 w 2969257"/>
                <a:gd name="connsiteY5" fmla="*/ 154384 h 2235661"/>
                <a:gd name="connsiteX6" fmla="*/ 2586244 w 2969257"/>
                <a:gd name="connsiteY6" fmla="*/ 118741 h 2235661"/>
                <a:gd name="connsiteX7" fmla="*/ 2938055 w 2969257"/>
                <a:gd name="connsiteY7" fmla="*/ 5211 h 2235661"/>
                <a:gd name="connsiteX8" fmla="*/ 2965778 w 2969257"/>
                <a:gd name="connsiteY8" fmla="*/ 4551 h 2235661"/>
                <a:gd name="connsiteX9" fmla="*/ 2964457 w 2969257"/>
                <a:gd name="connsiteY9" fmla="*/ 29633 h 2235661"/>
                <a:gd name="connsiteX10" fmla="*/ 2857528 w 2969257"/>
                <a:gd name="connsiteY10" fmla="*/ 383424 h 2235661"/>
                <a:gd name="connsiteX11" fmla="*/ 2817924 w 2969257"/>
                <a:gd name="connsiteY11" fmla="*/ 392665 h 2235661"/>
                <a:gd name="connsiteX12" fmla="*/ 2761820 w 2969257"/>
                <a:gd name="connsiteY12" fmla="*/ 336560 h 2235661"/>
                <a:gd name="connsiteX13" fmla="*/ 2714956 w 2969257"/>
                <a:gd name="connsiteY13" fmla="*/ 337220 h 2235661"/>
                <a:gd name="connsiteX14" fmla="*/ 1858200 w 2969257"/>
                <a:gd name="connsiteY14" fmla="*/ 1225657 h 2235661"/>
                <a:gd name="connsiteX15" fmla="*/ 1800115 w 2969257"/>
                <a:gd name="connsiteY15" fmla="*/ 1242159 h 2235661"/>
                <a:gd name="connsiteX16" fmla="*/ 1132137 w 2969257"/>
                <a:gd name="connsiteY16" fmla="*/ 1070544 h 2235661"/>
                <a:gd name="connsiteX17" fmla="*/ 1064151 w 2969257"/>
                <a:gd name="connsiteY17" fmla="*/ 1091666 h 2235661"/>
                <a:gd name="connsiteX18" fmla="*/ 114988 w 2969257"/>
                <a:gd name="connsiteY18" fmla="*/ 2222345 h 2235661"/>
                <a:gd name="connsiteX19" fmla="*/ 74724 w 2969257"/>
                <a:gd name="connsiteY19" fmla="*/ 2225645 h 2235661"/>
                <a:gd name="connsiteX20" fmla="*/ 15979 w 2969257"/>
                <a:gd name="connsiteY20" fmla="*/ 2178121 h 2235661"/>
                <a:gd name="connsiteX21" fmla="*/ 11359 w 2969257"/>
                <a:gd name="connsiteY21" fmla="*/ 2132577 h 2235661"/>
                <a:gd name="connsiteX22" fmla="*/ 1024547 w 2969257"/>
                <a:gd name="connsiteY22" fmla="*/ 954374 h 2235661"/>
                <a:gd name="connsiteX23" fmla="*/ 1064151 w 2969257"/>
                <a:gd name="connsiteY23" fmla="*/ 935232 h 22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69257" h="2235661">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4"/>
            </a:solidFill>
            <a:ln w="659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A46715FF-6F16-6A58-19D5-28BCE0D5E83D}"/>
                </a:ext>
              </a:extLst>
            </p:cNvPr>
            <p:cNvGrpSpPr/>
            <p:nvPr/>
          </p:nvGrpSpPr>
          <p:grpSpPr>
            <a:xfrm>
              <a:off x="-2166398" y="1955679"/>
              <a:ext cx="5024694" cy="4244597"/>
              <a:chOff x="319983" y="2613403"/>
              <a:chExt cx="5024694" cy="4244597"/>
            </a:xfrm>
          </p:grpSpPr>
          <p:grpSp>
            <p:nvGrpSpPr>
              <p:cNvPr id="32" name="Graphic 60">
                <a:extLst>
                  <a:ext uri="{FF2B5EF4-FFF2-40B4-BE49-F238E27FC236}">
                    <a16:creationId xmlns:a16="http://schemas.microsoft.com/office/drawing/2014/main" id="{3BB21555-F21F-20E9-0B22-583C6D65D622}"/>
                  </a:ext>
                </a:extLst>
              </p:cNvPr>
              <p:cNvGrpSpPr/>
              <p:nvPr/>
            </p:nvGrpSpPr>
            <p:grpSpPr>
              <a:xfrm>
                <a:off x="1545801" y="2613865"/>
                <a:ext cx="1177542" cy="1489096"/>
                <a:chOff x="3487745" y="1253233"/>
                <a:chExt cx="1555735" cy="1967347"/>
              </a:xfrm>
              <a:solidFill>
                <a:schemeClr val="accent1"/>
              </a:solidFill>
            </p:grpSpPr>
            <p:sp>
              <p:nvSpPr>
                <p:cNvPr id="52" name="Freeform: Shape 51">
                  <a:extLst>
                    <a:ext uri="{FF2B5EF4-FFF2-40B4-BE49-F238E27FC236}">
                      <a16:creationId xmlns:a16="http://schemas.microsoft.com/office/drawing/2014/main" id="{588EAC26-0B89-EF13-8A09-2CD1F387F461}"/>
                    </a:ext>
                  </a:extLst>
                </p:cNvPr>
                <p:cNvSpPr/>
                <p:nvPr/>
              </p:nvSpPr>
              <p:spPr>
                <a:xfrm>
                  <a:off x="3487745" y="1253233"/>
                  <a:ext cx="1555735" cy="1967347"/>
                </a:xfrm>
                <a:custGeom>
                  <a:avLst/>
                  <a:gdLst>
                    <a:gd name="connsiteX0" fmla="*/ 1458429 w 1555737"/>
                    <a:gd name="connsiteY0" fmla="*/ 1078087 h 1967353"/>
                    <a:gd name="connsiteX1" fmla="*/ 1550177 w 1555737"/>
                    <a:gd name="connsiteY1" fmla="*/ 976438 h 1967353"/>
                    <a:gd name="connsiteX2" fmla="*/ 1515854 w 1555737"/>
                    <a:gd name="connsiteY2" fmla="*/ 910432 h 1967353"/>
                    <a:gd name="connsiteX3" fmla="*/ 1395724 w 1555737"/>
                    <a:gd name="connsiteY3" fmla="*/ 845746 h 1967353"/>
                    <a:gd name="connsiteX4" fmla="*/ 1263712 w 1555737"/>
                    <a:gd name="connsiteY4" fmla="*/ 590964 h 1967353"/>
                    <a:gd name="connsiteX5" fmla="*/ 1230049 w 1555737"/>
                    <a:gd name="connsiteY5" fmla="*/ 478094 h 1967353"/>
                    <a:gd name="connsiteX6" fmla="*/ 1111239 w 1555737"/>
                    <a:gd name="connsiteY6" fmla="*/ 338822 h 1967353"/>
                    <a:gd name="connsiteX7" fmla="*/ 1111239 w 1555737"/>
                    <a:gd name="connsiteY7" fmla="*/ 338822 h 1967353"/>
                    <a:gd name="connsiteX8" fmla="*/ 1091437 w 1555737"/>
                    <a:gd name="connsiteY8" fmla="*/ 319680 h 1967353"/>
                    <a:gd name="connsiteX9" fmla="*/ 1113879 w 1555737"/>
                    <a:gd name="connsiteY9" fmla="*/ 270176 h 1967353"/>
                    <a:gd name="connsiteX10" fmla="*/ 1146222 w 1555737"/>
                    <a:gd name="connsiteY10" fmla="*/ 218031 h 1967353"/>
                    <a:gd name="connsiteX11" fmla="*/ 1195066 w 1555737"/>
                    <a:gd name="connsiteY11" fmla="*/ 124303 h 1967353"/>
                    <a:gd name="connsiteX12" fmla="*/ 1107939 w 1555737"/>
                    <a:gd name="connsiteY12" fmla="*/ 56977 h 1967353"/>
                    <a:gd name="connsiteX13" fmla="*/ 1098038 w 1555737"/>
                    <a:gd name="connsiteY13" fmla="*/ 54337 h 1967353"/>
                    <a:gd name="connsiteX14" fmla="*/ 806292 w 1555737"/>
                    <a:gd name="connsiteY14" fmla="*/ 2852 h 1967353"/>
                    <a:gd name="connsiteX15" fmla="*/ 507286 w 1555737"/>
                    <a:gd name="connsiteY15" fmla="*/ 72159 h 1967353"/>
                    <a:gd name="connsiteX16" fmla="*/ 173957 w 1555737"/>
                    <a:gd name="connsiteY16" fmla="*/ 314400 h 1967353"/>
                    <a:gd name="connsiteX17" fmla="*/ 4322 w 1555737"/>
                    <a:gd name="connsiteY17" fmla="*/ 766539 h 1967353"/>
                    <a:gd name="connsiteX18" fmla="*/ 142934 w 1555737"/>
                    <a:gd name="connsiteY18" fmla="*/ 1175775 h 1967353"/>
                    <a:gd name="connsiteX19" fmla="*/ 333031 w 1555737"/>
                    <a:gd name="connsiteY19" fmla="*/ 1418676 h 1967353"/>
                    <a:gd name="connsiteX20" fmla="*/ 371974 w 1555737"/>
                    <a:gd name="connsiteY20" fmla="*/ 1416696 h 1967353"/>
                    <a:gd name="connsiteX21" fmla="*/ 378575 w 1555737"/>
                    <a:gd name="connsiteY21" fmla="*/ 1470821 h 1967353"/>
                    <a:gd name="connsiteX22" fmla="*/ 432699 w 1555737"/>
                    <a:gd name="connsiteY22" fmla="*/ 1596232 h 1967353"/>
                    <a:gd name="connsiteX23" fmla="*/ 459102 w 1555737"/>
                    <a:gd name="connsiteY23" fmla="*/ 1706461 h 1967353"/>
                    <a:gd name="connsiteX24" fmla="*/ 449861 w 1555737"/>
                    <a:gd name="connsiteY24" fmla="*/ 1810751 h 1967353"/>
                    <a:gd name="connsiteX25" fmla="*/ 487484 w 1555737"/>
                    <a:gd name="connsiteY25" fmla="*/ 1893918 h 1967353"/>
                    <a:gd name="connsiteX26" fmla="*/ 598374 w 1555737"/>
                    <a:gd name="connsiteY26" fmla="*/ 1946063 h 1967353"/>
                    <a:gd name="connsiteX27" fmla="*/ 853156 w 1555737"/>
                    <a:gd name="connsiteY27" fmla="*/ 1959924 h 1967353"/>
                    <a:gd name="connsiteX28" fmla="*/ 1198366 w 1555737"/>
                    <a:gd name="connsiteY28" fmla="*/ 1875436 h 1967353"/>
                    <a:gd name="connsiteX29" fmla="*/ 1180545 w 1555737"/>
                    <a:gd name="connsiteY29" fmla="*/ 1729564 h 1967353"/>
                    <a:gd name="connsiteX30" fmla="*/ 1169324 w 1555737"/>
                    <a:gd name="connsiteY30" fmla="*/ 1632535 h 1967353"/>
                    <a:gd name="connsiteX31" fmla="*/ 1453149 w 1555737"/>
                    <a:gd name="connsiteY31" fmla="*/ 1616034 h 1967353"/>
                    <a:gd name="connsiteX32" fmla="*/ 1516514 w 1555737"/>
                    <a:gd name="connsiteY32" fmla="*/ 1543427 h 1967353"/>
                    <a:gd name="connsiteX33" fmla="*/ 1493412 w 1555737"/>
                    <a:gd name="connsiteY33" fmla="*/ 1276104 h 1967353"/>
                    <a:gd name="connsiteX34" fmla="*/ 1493412 w 1555737"/>
                    <a:gd name="connsiteY34" fmla="*/ 1276104 h 1967353"/>
                    <a:gd name="connsiteX35" fmla="*/ 1467670 w 1555737"/>
                    <a:gd name="connsiteY35" fmla="*/ 1308447 h 1967353"/>
                    <a:gd name="connsiteX36" fmla="*/ 1269653 w 1555737"/>
                    <a:gd name="connsiteY36" fmla="*/ 1249702 h 1967353"/>
                    <a:gd name="connsiteX37" fmla="*/ 1472290 w 1555737"/>
                    <a:gd name="connsiteY37" fmla="*/ 1217359 h 1967353"/>
                    <a:gd name="connsiteX38" fmla="*/ 1438627 w 1555737"/>
                    <a:gd name="connsiteY38" fmla="*/ 1134851 h 1967353"/>
                    <a:gd name="connsiteX39" fmla="*/ 1458429 w 1555737"/>
                    <a:gd name="connsiteY39" fmla="*/ 1078087 h 19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5737" h="1967353">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w="342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81F0AD4-218F-7BD6-688E-39ED78C97FD4}"/>
                    </a:ext>
                  </a:extLst>
                </p:cNvPr>
                <p:cNvSpPr/>
                <p:nvPr/>
              </p:nvSpPr>
              <p:spPr>
                <a:xfrm>
                  <a:off x="4960694" y="2470582"/>
                  <a:ext cx="6600" cy="6600"/>
                </a:xfrm>
                <a:custGeom>
                  <a:avLst/>
                  <a:gdLst>
                    <a:gd name="connsiteX0" fmla="*/ 0 w 6600"/>
                    <a:gd name="connsiteY0" fmla="*/ 0 h 6600"/>
                    <a:gd name="connsiteX1" fmla="*/ 0 w 6600"/>
                    <a:gd name="connsiteY1" fmla="*/ 0 h 6600"/>
                    <a:gd name="connsiteX2" fmla="*/ 0 w 6600"/>
                    <a:gd name="connsiteY2" fmla="*/ 0 h 6600"/>
                  </a:gdLst>
                  <a:ahLst/>
                  <a:cxnLst>
                    <a:cxn ang="0">
                      <a:pos x="connsiteX0" y="connsiteY0"/>
                    </a:cxn>
                    <a:cxn ang="0">
                      <a:pos x="connsiteX1" y="connsiteY1"/>
                    </a:cxn>
                    <a:cxn ang="0">
                      <a:pos x="connsiteX2" y="connsiteY2"/>
                    </a:cxn>
                  </a:cxnLst>
                  <a:rect l="l" t="t" r="r" b="b"/>
                  <a:pathLst>
                    <a:path w="6600" h="6600">
                      <a:moveTo>
                        <a:pt x="0" y="0"/>
                      </a:moveTo>
                      <a:lnTo>
                        <a:pt x="0" y="0"/>
                      </a:lnTo>
                      <a:lnTo>
                        <a:pt x="0" y="0"/>
                      </a:lnTo>
                      <a:close/>
                    </a:path>
                  </a:pathLst>
                </a:custGeom>
                <a:solidFill>
                  <a:srgbClr val="FEC88A"/>
                </a:solidFill>
                <a:ln w="3423"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F51CCC9D-6F98-F3A0-567C-976CF6030AFC}"/>
                  </a:ext>
                </a:extLst>
              </p:cNvPr>
              <p:cNvSpPr/>
              <p:nvPr/>
            </p:nvSpPr>
            <p:spPr>
              <a:xfrm>
                <a:off x="2327614" y="3157457"/>
                <a:ext cx="129522" cy="102081"/>
              </a:xfrm>
              <a:custGeom>
                <a:avLst/>
                <a:gdLst>
                  <a:gd name="connsiteX0" fmla="*/ 158197 w 171122"/>
                  <a:gd name="connsiteY0" fmla="*/ 47786 h 134866"/>
                  <a:gd name="connsiteX1" fmla="*/ 98487 w 171122"/>
                  <a:gd name="connsiteY1" fmla="*/ 115220 h 134866"/>
                  <a:gd name="connsiteX2" fmla="*/ 12926 w 171122"/>
                  <a:gd name="connsiteY2" fmla="*/ 87080 h 134866"/>
                  <a:gd name="connsiteX3" fmla="*/ 72636 w 171122"/>
                  <a:gd name="connsiteY3" fmla="*/ 19647 h 134866"/>
                  <a:gd name="connsiteX4" fmla="*/ 158197 w 171122"/>
                  <a:gd name="connsiteY4" fmla="*/ 47786 h 13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2" h="134866">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w="659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51E1DC8-2B3B-2FCF-D1C1-B905C3AB76D2}"/>
                  </a:ext>
                </a:extLst>
              </p:cNvPr>
              <p:cNvSpPr/>
              <p:nvPr/>
            </p:nvSpPr>
            <p:spPr>
              <a:xfrm>
                <a:off x="319983" y="3908488"/>
                <a:ext cx="4328106" cy="2949512"/>
              </a:xfrm>
              <a:custGeom>
                <a:avLst/>
                <a:gdLst>
                  <a:gd name="connsiteX0" fmla="*/ 5627749 w 5718176"/>
                  <a:gd name="connsiteY0" fmla="*/ 1295693 h 3896816"/>
                  <a:gd name="connsiteX1" fmla="*/ 5718177 w 5718176"/>
                  <a:gd name="connsiteY1" fmla="*/ 1192724 h 3896816"/>
                  <a:gd name="connsiteX2" fmla="*/ 5493097 w 5718176"/>
                  <a:gd name="connsiteY2" fmla="*/ 941242 h 3896816"/>
                  <a:gd name="connsiteX3" fmla="*/ 5475935 w 5718176"/>
                  <a:gd name="connsiteY3" fmla="*/ 945203 h 3896816"/>
                  <a:gd name="connsiteX4" fmla="*/ 5396069 w 5718176"/>
                  <a:gd name="connsiteY4" fmla="*/ 992727 h 3896816"/>
                  <a:gd name="connsiteX5" fmla="*/ 5342604 w 5718176"/>
                  <a:gd name="connsiteY5" fmla="*/ 994047 h 3896816"/>
                  <a:gd name="connsiteX6" fmla="*/ 4660104 w 5718176"/>
                  <a:gd name="connsiteY6" fmla="*/ 1592719 h 3896816"/>
                  <a:gd name="connsiteX7" fmla="*/ 4602679 w 5718176"/>
                  <a:gd name="connsiteY7" fmla="*/ 1596020 h 3896816"/>
                  <a:gd name="connsiteX8" fmla="*/ 4407302 w 5718176"/>
                  <a:gd name="connsiteY8" fmla="*/ 1438926 h 3896816"/>
                  <a:gd name="connsiteX9" fmla="*/ 4003347 w 5718176"/>
                  <a:gd name="connsiteY9" fmla="*/ 919460 h 3896816"/>
                  <a:gd name="connsiteX10" fmla="*/ 3658796 w 5718176"/>
                  <a:gd name="connsiteY10" fmla="*/ 269964 h 3896816"/>
                  <a:gd name="connsiteX11" fmla="*/ 3607972 w 5718176"/>
                  <a:gd name="connsiteY11" fmla="*/ 225080 h 3896816"/>
                  <a:gd name="connsiteX12" fmla="*/ 2860787 w 5718176"/>
                  <a:gd name="connsiteY12" fmla="*/ 45544 h 3896816"/>
                  <a:gd name="connsiteX13" fmla="*/ 2800721 w 5718176"/>
                  <a:gd name="connsiteY13" fmla="*/ 19802 h 3896816"/>
                  <a:gd name="connsiteX14" fmla="*/ 2817883 w 5718176"/>
                  <a:gd name="connsiteY14" fmla="*/ 163034 h 3896816"/>
                  <a:gd name="connsiteX15" fmla="*/ 2472673 w 5718176"/>
                  <a:gd name="connsiteY15" fmla="*/ 247522 h 3896816"/>
                  <a:gd name="connsiteX16" fmla="*/ 2217890 w 5718176"/>
                  <a:gd name="connsiteY16" fmla="*/ 233660 h 3896816"/>
                  <a:gd name="connsiteX17" fmla="*/ 2107001 w 5718176"/>
                  <a:gd name="connsiteY17" fmla="*/ 181516 h 3896816"/>
                  <a:gd name="connsiteX18" fmla="*/ 2069377 w 5718176"/>
                  <a:gd name="connsiteY18" fmla="*/ 98349 h 3896816"/>
                  <a:gd name="connsiteX19" fmla="*/ 2077958 w 5718176"/>
                  <a:gd name="connsiteY19" fmla="*/ 0 h 3896816"/>
                  <a:gd name="connsiteX20" fmla="*/ 2023833 w 5718176"/>
                  <a:gd name="connsiteY20" fmla="*/ 81187 h 3896816"/>
                  <a:gd name="connsiteX21" fmla="*/ 1936046 w 5718176"/>
                  <a:gd name="connsiteY21" fmla="*/ 139932 h 3896816"/>
                  <a:gd name="connsiteX22" fmla="*/ 1936046 w 5718176"/>
                  <a:gd name="connsiteY22" fmla="*/ 139932 h 3896816"/>
                  <a:gd name="connsiteX23" fmla="*/ 1844298 w 5718176"/>
                  <a:gd name="connsiteY23" fmla="*/ 190757 h 3896816"/>
                  <a:gd name="connsiteX24" fmla="*/ 1085231 w 5718176"/>
                  <a:gd name="connsiteY24" fmla="*/ 495703 h 3896816"/>
                  <a:gd name="connsiteX25" fmla="*/ 1044968 w 5718176"/>
                  <a:gd name="connsiteY25" fmla="*/ 532006 h 3896816"/>
                  <a:gd name="connsiteX26" fmla="*/ 837709 w 5718176"/>
                  <a:gd name="connsiteY26" fmla="*/ 896358 h 3896816"/>
                  <a:gd name="connsiteX27" fmla="*/ 621210 w 5718176"/>
                  <a:gd name="connsiteY27" fmla="*/ 1177543 h 3896816"/>
                  <a:gd name="connsiteX28" fmla="*/ 98445 w 5718176"/>
                  <a:gd name="connsiteY28" fmla="*/ 1822419 h 3896816"/>
                  <a:gd name="connsiteX29" fmla="*/ 15277 w 5718176"/>
                  <a:gd name="connsiteY29" fmla="*/ 2244856 h 3896816"/>
                  <a:gd name="connsiteX30" fmla="*/ 209334 w 5718176"/>
                  <a:gd name="connsiteY30" fmla="*/ 2624390 h 3896816"/>
                  <a:gd name="connsiteX31" fmla="*/ 964441 w 5718176"/>
                  <a:gd name="connsiteY31" fmla="*/ 3531969 h 3896816"/>
                  <a:gd name="connsiteX32" fmla="*/ 1007344 w 5718176"/>
                  <a:gd name="connsiteY32" fmla="*/ 3531969 h 3896816"/>
                  <a:gd name="connsiteX33" fmla="*/ 1052888 w 5718176"/>
                  <a:gd name="connsiteY33" fmla="*/ 3480485 h 3896816"/>
                  <a:gd name="connsiteX34" fmla="*/ 1052888 w 5718176"/>
                  <a:gd name="connsiteY34" fmla="*/ 3480485 h 3896816"/>
                  <a:gd name="connsiteX35" fmla="*/ 1143976 w 5718176"/>
                  <a:gd name="connsiteY35" fmla="*/ 3476524 h 3896816"/>
                  <a:gd name="connsiteX36" fmla="*/ 1227144 w 5718176"/>
                  <a:gd name="connsiteY36" fmla="*/ 3467944 h 3896816"/>
                  <a:gd name="connsiteX37" fmla="*/ 1356515 w 5718176"/>
                  <a:gd name="connsiteY37" fmla="*/ 3502927 h 3896816"/>
                  <a:gd name="connsiteX38" fmla="*/ 1356515 w 5718176"/>
                  <a:gd name="connsiteY38" fmla="*/ 3502927 h 3896816"/>
                  <a:gd name="connsiteX39" fmla="*/ 1629119 w 5718176"/>
                  <a:gd name="connsiteY39" fmla="*/ 3615136 h 3896816"/>
                  <a:gd name="connsiteX40" fmla="*/ 1629119 w 5718176"/>
                  <a:gd name="connsiteY40" fmla="*/ 3896321 h 3896816"/>
                  <a:gd name="connsiteX41" fmla="*/ 4352517 w 5718176"/>
                  <a:gd name="connsiteY41" fmla="*/ 3896321 h 3896816"/>
                  <a:gd name="connsiteX42" fmla="*/ 3776947 w 5718176"/>
                  <a:gd name="connsiteY42" fmla="*/ 1702949 h 3896816"/>
                  <a:gd name="connsiteX43" fmla="*/ 3777607 w 5718176"/>
                  <a:gd name="connsiteY43" fmla="*/ 1681167 h 3896816"/>
                  <a:gd name="connsiteX44" fmla="*/ 3800709 w 5718176"/>
                  <a:gd name="connsiteY44" fmla="*/ 1686448 h 3896816"/>
                  <a:gd name="connsiteX45" fmla="*/ 3858794 w 5718176"/>
                  <a:gd name="connsiteY45" fmla="*/ 1730011 h 3896816"/>
                  <a:gd name="connsiteX46" fmla="*/ 4361098 w 5718176"/>
                  <a:gd name="connsiteY46" fmla="*/ 2186771 h 3896816"/>
                  <a:gd name="connsiteX47" fmla="*/ 4448226 w 5718176"/>
                  <a:gd name="connsiteY47" fmla="*/ 2234955 h 3896816"/>
                  <a:gd name="connsiteX48" fmla="*/ 4589478 w 5718176"/>
                  <a:gd name="connsiteY48" fmla="*/ 2267298 h 3896816"/>
                  <a:gd name="connsiteX49" fmla="*/ 4652844 w 5718176"/>
                  <a:gd name="connsiteY49" fmla="*/ 2253437 h 3896816"/>
                  <a:gd name="connsiteX50" fmla="*/ 5448213 w 5718176"/>
                  <a:gd name="connsiteY50" fmla="*/ 1617142 h 3896816"/>
                  <a:gd name="connsiteX51" fmla="*/ 5667352 w 5718176"/>
                  <a:gd name="connsiteY51" fmla="*/ 1407903 h 3896816"/>
                  <a:gd name="connsiteX52" fmla="*/ 5666692 w 5718176"/>
                  <a:gd name="connsiteY52" fmla="*/ 1349158 h 3896816"/>
                  <a:gd name="connsiteX53" fmla="*/ 5627749 w 5718176"/>
                  <a:gd name="connsiteY53" fmla="*/ 1295693 h 3896816"/>
                  <a:gd name="connsiteX54" fmla="*/ 1495787 w 5718176"/>
                  <a:gd name="connsiteY54" fmla="*/ 3179498 h 3896816"/>
                  <a:gd name="connsiteX55" fmla="*/ 1381597 w 5718176"/>
                  <a:gd name="connsiteY55" fmla="*/ 3196660 h 3896816"/>
                  <a:gd name="connsiteX56" fmla="*/ 1347934 w 5718176"/>
                  <a:gd name="connsiteY56" fmla="*/ 3180158 h 3896816"/>
                  <a:gd name="connsiteX57" fmla="*/ 1291829 w 5718176"/>
                  <a:gd name="connsiteY57" fmla="*/ 3173558 h 3896816"/>
                  <a:gd name="connsiteX58" fmla="*/ 1331433 w 5718176"/>
                  <a:gd name="connsiteY58" fmla="*/ 3123393 h 3896816"/>
                  <a:gd name="connsiteX59" fmla="*/ 1328132 w 5718176"/>
                  <a:gd name="connsiteY59" fmla="*/ 3091711 h 3896816"/>
                  <a:gd name="connsiteX60" fmla="*/ 1105693 w 5718176"/>
                  <a:gd name="connsiteY60" fmla="*/ 2922736 h 3896816"/>
                  <a:gd name="connsiteX61" fmla="*/ 830449 w 5718176"/>
                  <a:gd name="connsiteY61" fmla="*/ 2616469 h 3896816"/>
                  <a:gd name="connsiteX62" fmla="*/ 671375 w 5718176"/>
                  <a:gd name="connsiteY62" fmla="*/ 2377528 h 3896816"/>
                  <a:gd name="connsiteX63" fmla="*/ 578967 w 5718176"/>
                  <a:gd name="connsiteY63" fmla="*/ 2236936 h 3896816"/>
                  <a:gd name="connsiteX64" fmla="*/ 585567 w 5718176"/>
                  <a:gd name="connsiteY64" fmla="*/ 2173570 h 3896816"/>
                  <a:gd name="connsiteX65" fmla="*/ 1142656 w 5718176"/>
                  <a:gd name="connsiteY65" fmla="*/ 1513512 h 3896816"/>
                  <a:gd name="connsiteX66" fmla="*/ 1181600 w 5718176"/>
                  <a:gd name="connsiteY66" fmla="*/ 1479189 h 3896816"/>
                  <a:gd name="connsiteX67" fmla="*/ 1202721 w 5718176"/>
                  <a:gd name="connsiteY67" fmla="*/ 1528034 h 3896816"/>
                  <a:gd name="connsiteX68" fmla="*/ 1561133 w 5718176"/>
                  <a:gd name="connsiteY68" fmla="*/ 3176198 h 3896816"/>
                  <a:gd name="connsiteX69" fmla="*/ 1495787 w 5718176"/>
                  <a:gd name="connsiteY69" fmla="*/ 3179498 h 389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18176" h="3896816">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chemeClr val="tx1">
                  <a:lumMod val="85000"/>
                  <a:lumOff val="15000"/>
                </a:schemeClr>
              </a:solidFill>
              <a:ln w="659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C02840-183A-693A-F180-B944FA9C8906}"/>
                  </a:ext>
                </a:extLst>
              </p:cNvPr>
              <p:cNvSpPr/>
              <p:nvPr/>
            </p:nvSpPr>
            <p:spPr>
              <a:xfrm>
                <a:off x="4478224" y="4538808"/>
                <a:ext cx="866453" cy="259492"/>
              </a:xfrm>
              <a:custGeom>
                <a:avLst/>
                <a:gdLst>
                  <a:gd name="connsiteX0" fmla="*/ 1143880 w 1144734"/>
                  <a:gd name="connsiteY0" fmla="*/ 41154 h 342834"/>
                  <a:gd name="connsiteX1" fmla="*/ 717483 w 1144734"/>
                  <a:gd name="connsiteY1" fmla="*/ 47094 h 342834"/>
                  <a:gd name="connsiteX2" fmla="*/ 161054 w 1144734"/>
                  <a:gd name="connsiteY2" fmla="*/ 34553 h 342834"/>
                  <a:gd name="connsiteX3" fmla="*/ 0 w 1144734"/>
                  <a:gd name="connsiteY3" fmla="*/ 108480 h 342834"/>
                  <a:gd name="connsiteX4" fmla="*/ 227720 w 1144734"/>
                  <a:gd name="connsiteY4" fmla="*/ 342800 h 342834"/>
                  <a:gd name="connsiteX5" fmla="*/ 718803 w 1144734"/>
                  <a:gd name="connsiteY5" fmla="*/ 197587 h 342834"/>
                  <a:gd name="connsiteX6" fmla="*/ 1100316 w 1144734"/>
                  <a:gd name="connsiteY6" fmla="*/ 97919 h 342834"/>
                  <a:gd name="connsiteX7" fmla="*/ 1143880 w 1144734"/>
                  <a:gd name="connsiteY7" fmla="*/ 41154 h 3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734" h="342834">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w="342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641A324-77B7-884E-7340-9BDE419A70E7}"/>
                  </a:ext>
                </a:extLst>
              </p:cNvPr>
              <p:cNvSpPr/>
              <p:nvPr/>
            </p:nvSpPr>
            <p:spPr>
              <a:xfrm>
                <a:off x="1545801" y="2613403"/>
                <a:ext cx="906277" cy="1084445"/>
              </a:xfrm>
              <a:custGeom>
                <a:avLst/>
                <a:gdLst>
                  <a:gd name="connsiteX0" fmla="*/ 371974 w 1197349"/>
                  <a:gd name="connsiteY0" fmla="*/ 1416646 h 1432740"/>
                  <a:gd name="connsiteX1" fmla="*/ 333031 w 1197349"/>
                  <a:gd name="connsiteY1" fmla="*/ 1418626 h 1432740"/>
                  <a:gd name="connsiteX2" fmla="*/ 142934 w 1197349"/>
                  <a:gd name="connsiteY2" fmla="*/ 1175725 h 1432740"/>
                  <a:gd name="connsiteX3" fmla="*/ 4322 w 1197349"/>
                  <a:gd name="connsiteY3" fmla="*/ 766489 h 1432740"/>
                  <a:gd name="connsiteX4" fmla="*/ 173957 w 1197349"/>
                  <a:gd name="connsiteY4" fmla="*/ 314349 h 1432740"/>
                  <a:gd name="connsiteX5" fmla="*/ 507286 w 1197349"/>
                  <a:gd name="connsiteY5" fmla="*/ 72108 h 1432740"/>
                  <a:gd name="connsiteX6" fmla="*/ 806292 w 1197349"/>
                  <a:gd name="connsiteY6" fmla="*/ 2802 h 1432740"/>
                  <a:gd name="connsiteX7" fmla="*/ 1098038 w 1197349"/>
                  <a:gd name="connsiteY7" fmla="*/ 54286 h 1432740"/>
                  <a:gd name="connsiteX8" fmla="*/ 1107939 w 1197349"/>
                  <a:gd name="connsiteY8" fmla="*/ 56927 h 1432740"/>
                  <a:gd name="connsiteX9" fmla="*/ 1195066 w 1197349"/>
                  <a:gd name="connsiteY9" fmla="*/ 124253 h 1432740"/>
                  <a:gd name="connsiteX10" fmla="*/ 1146222 w 1197349"/>
                  <a:gd name="connsiteY10" fmla="*/ 217981 h 1432740"/>
                  <a:gd name="connsiteX11" fmla="*/ 1113879 w 1197349"/>
                  <a:gd name="connsiteY11" fmla="*/ 270125 h 1432740"/>
                  <a:gd name="connsiteX12" fmla="*/ 1091437 w 1197349"/>
                  <a:gd name="connsiteY12" fmla="*/ 319630 h 1432740"/>
                  <a:gd name="connsiteX13" fmla="*/ 1051834 w 1197349"/>
                  <a:gd name="connsiteY13" fmla="*/ 334811 h 1432740"/>
                  <a:gd name="connsiteX14" fmla="*/ 851836 w 1197349"/>
                  <a:gd name="connsiteY14" fmla="*/ 426559 h 1432740"/>
                  <a:gd name="connsiteX15" fmla="*/ 832034 w 1197349"/>
                  <a:gd name="connsiteY15" fmla="*/ 475403 h 1432740"/>
                  <a:gd name="connsiteX16" fmla="*/ 743587 w 1197349"/>
                  <a:gd name="connsiteY16" fmla="*/ 610055 h 1432740"/>
                  <a:gd name="connsiteX17" fmla="*/ 660419 w 1197349"/>
                  <a:gd name="connsiteY17" fmla="*/ 642398 h 1432740"/>
                  <a:gd name="connsiteX18" fmla="*/ 577252 w 1197349"/>
                  <a:gd name="connsiteY18" fmla="*/ 792891 h 1432740"/>
                  <a:gd name="connsiteX19" fmla="*/ 623456 w 1197349"/>
                  <a:gd name="connsiteY19" fmla="*/ 1028532 h 1432740"/>
                  <a:gd name="connsiteX20" fmla="*/ 649858 w 1197349"/>
                  <a:gd name="connsiteY20" fmla="*/ 1140742 h 1432740"/>
                  <a:gd name="connsiteX21" fmla="*/ 637977 w 1197349"/>
                  <a:gd name="connsiteY21" fmla="*/ 1204767 h 1432740"/>
                  <a:gd name="connsiteX22" fmla="*/ 569331 w 1197349"/>
                  <a:gd name="connsiteY22" fmla="*/ 1188266 h 1432740"/>
                  <a:gd name="connsiteX23" fmla="*/ 538969 w 1197349"/>
                  <a:gd name="connsiteY23" fmla="*/ 1136781 h 1432740"/>
                  <a:gd name="connsiteX24" fmla="*/ 533688 w 1197349"/>
                  <a:gd name="connsiteY24" fmla="*/ 1104438 h 1432740"/>
                  <a:gd name="connsiteX25" fmla="*/ 461742 w 1197349"/>
                  <a:gd name="connsiteY25" fmla="*/ 1021271 h 1432740"/>
                  <a:gd name="connsiteX26" fmla="*/ 343592 w 1197349"/>
                  <a:gd name="connsiteY26" fmla="*/ 1052294 h 1432740"/>
                  <a:gd name="connsiteX27" fmla="*/ 331711 w 1197349"/>
                  <a:gd name="connsiteY27" fmla="*/ 1130181 h 1432740"/>
                  <a:gd name="connsiteX28" fmla="*/ 426759 w 1197349"/>
                  <a:gd name="connsiteY28" fmla="*/ 1340079 h 1432740"/>
                  <a:gd name="connsiteX29" fmla="*/ 433359 w 1197349"/>
                  <a:gd name="connsiteY29" fmla="*/ 1385623 h 1432740"/>
                  <a:gd name="connsiteX30" fmla="*/ 371974 w 1197349"/>
                  <a:gd name="connsiteY30" fmla="*/ 1416646 h 14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7349" h="143274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764E3E-2E75-B66C-E386-93772541086E}"/>
                  </a:ext>
                </a:extLst>
              </p:cNvPr>
              <p:cNvSpPr/>
              <p:nvPr/>
            </p:nvSpPr>
            <p:spPr>
              <a:xfrm>
                <a:off x="1779279" y="2852415"/>
                <a:ext cx="676447" cy="1250046"/>
              </a:xfrm>
              <a:custGeom>
                <a:avLst/>
                <a:gdLst>
                  <a:gd name="connsiteX0" fmla="*/ 47668 w 893702"/>
                  <a:gd name="connsiteY0" fmla="*/ 1116711 h 1651527"/>
                  <a:gd name="connsiteX1" fmla="*/ 75390 w 893702"/>
                  <a:gd name="connsiteY1" fmla="*/ 1088989 h 1651527"/>
                  <a:gd name="connsiteX2" fmla="*/ 89912 w 893702"/>
                  <a:gd name="connsiteY2" fmla="*/ 1009122 h 1651527"/>
                  <a:gd name="connsiteX3" fmla="*/ 8064 w 893702"/>
                  <a:gd name="connsiteY3" fmla="*/ 828926 h 1651527"/>
                  <a:gd name="connsiteX4" fmla="*/ 105753 w 893702"/>
                  <a:gd name="connsiteY4" fmla="*/ 687014 h 1651527"/>
                  <a:gd name="connsiteX5" fmla="*/ 241725 w 893702"/>
                  <a:gd name="connsiteY5" fmla="*/ 795923 h 1651527"/>
                  <a:gd name="connsiteX6" fmla="*/ 292549 w 893702"/>
                  <a:gd name="connsiteY6" fmla="*/ 876450 h 1651527"/>
                  <a:gd name="connsiteX7" fmla="*/ 328852 w 893702"/>
                  <a:gd name="connsiteY7" fmla="*/ 855328 h 1651527"/>
                  <a:gd name="connsiteX8" fmla="*/ 319612 w 893702"/>
                  <a:gd name="connsiteY8" fmla="*/ 803844 h 1651527"/>
                  <a:gd name="connsiteX9" fmla="*/ 258886 w 893702"/>
                  <a:gd name="connsiteY9" fmla="*/ 550382 h 1651527"/>
                  <a:gd name="connsiteX10" fmla="*/ 252286 w 893702"/>
                  <a:gd name="connsiteY10" fmla="*/ 438832 h 1651527"/>
                  <a:gd name="connsiteX11" fmla="*/ 335453 w 893702"/>
                  <a:gd name="connsiteY11" fmla="*/ 316721 h 1651527"/>
                  <a:gd name="connsiteX12" fmla="*/ 439082 w 893702"/>
                  <a:gd name="connsiteY12" fmla="*/ 275137 h 1651527"/>
                  <a:gd name="connsiteX13" fmla="*/ 506408 w 893702"/>
                  <a:gd name="connsiteY13" fmla="*/ 162268 h 1651527"/>
                  <a:gd name="connsiteX14" fmla="*/ 546011 w 893702"/>
                  <a:gd name="connsiteY14" fmla="*/ 89001 h 1651527"/>
                  <a:gd name="connsiteX15" fmla="*/ 688584 w 893702"/>
                  <a:gd name="connsiteY15" fmla="*/ 19695 h 1651527"/>
                  <a:gd name="connsiteX16" fmla="*/ 782972 w 893702"/>
                  <a:gd name="connsiteY16" fmla="*/ 4514 h 1651527"/>
                  <a:gd name="connsiteX17" fmla="*/ 802774 w 893702"/>
                  <a:gd name="connsiteY17" fmla="*/ 23655 h 1651527"/>
                  <a:gd name="connsiteX18" fmla="*/ 786273 w 893702"/>
                  <a:gd name="connsiteY18" fmla="*/ 62599 h 1651527"/>
                  <a:gd name="connsiteX19" fmla="*/ 657561 w 893702"/>
                  <a:gd name="connsiteY19" fmla="*/ 202531 h 1651527"/>
                  <a:gd name="connsiteX20" fmla="*/ 528190 w 893702"/>
                  <a:gd name="connsiteY20" fmla="*/ 591965 h 1651527"/>
                  <a:gd name="connsiteX21" fmla="*/ 546672 w 893702"/>
                  <a:gd name="connsiteY21" fmla="*/ 872490 h 1651527"/>
                  <a:gd name="connsiteX22" fmla="*/ 662842 w 893702"/>
                  <a:gd name="connsiteY22" fmla="*/ 1091629 h 1651527"/>
                  <a:gd name="connsiteX23" fmla="*/ 831156 w 893702"/>
                  <a:gd name="connsiteY23" fmla="*/ 1262584 h 1651527"/>
                  <a:gd name="connsiteX24" fmla="*/ 862839 w 893702"/>
                  <a:gd name="connsiteY24" fmla="*/ 1316709 h 1651527"/>
                  <a:gd name="connsiteX25" fmla="*/ 874060 w 893702"/>
                  <a:gd name="connsiteY25" fmla="*/ 1413737 h 1651527"/>
                  <a:gd name="connsiteX26" fmla="*/ 891882 w 893702"/>
                  <a:gd name="connsiteY26" fmla="*/ 1559610 h 1651527"/>
                  <a:gd name="connsiteX27" fmla="*/ 546672 w 893702"/>
                  <a:gd name="connsiteY27" fmla="*/ 1644097 h 1651527"/>
                  <a:gd name="connsiteX28" fmla="*/ 291889 w 893702"/>
                  <a:gd name="connsiteY28" fmla="*/ 1630236 h 1651527"/>
                  <a:gd name="connsiteX29" fmla="*/ 181000 w 893702"/>
                  <a:gd name="connsiteY29" fmla="*/ 1578092 h 1651527"/>
                  <a:gd name="connsiteX30" fmla="*/ 143376 w 893702"/>
                  <a:gd name="connsiteY30" fmla="*/ 1494924 h 1651527"/>
                  <a:gd name="connsiteX31" fmla="*/ 152617 w 893702"/>
                  <a:gd name="connsiteY31" fmla="*/ 1390635 h 1651527"/>
                  <a:gd name="connsiteX32" fmla="*/ 126215 w 893702"/>
                  <a:gd name="connsiteY32" fmla="*/ 1280406 h 1651527"/>
                  <a:gd name="connsiteX33" fmla="*/ 47668 w 893702"/>
                  <a:gd name="connsiteY33" fmla="*/ 1116711 h 16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3702" h="1651527">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w="342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DB84EEF-6954-7C26-B996-CE25FAAAF7DF}"/>
                  </a:ext>
                </a:extLst>
              </p:cNvPr>
              <p:cNvSpPr/>
              <p:nvPr/>
            </p:nvSpPr>
            <p:spPr>
              <a:xfrm>
                <a:off x="4403784" y="4601432"/>
                <a:ext cx="251435" cy="287271"/>
              </a:xfrm>
              <a:custGeom>
                <a:avLst/>
                <a:gdLst>
                  <a:gd name="connsiteX0" fmla="*/ 90428 w 332189"/>
                  <a:gd name="connsiteY0" fmla="*/ 0 h 379533"/>
                  <a:gd name="connsiteX1" fmla="*/ 325408 w 332189"/>
                  <a:gd name="connsiteY1" fmla="*/ 260723 h 379533"/>
                  <a:gd name="connsiteX2" fmla="*/ 330689 w 332189"/>
                  <a:gd name="connsiteY2" fmla="*/ 274584 h 379533"/>
                  <a:gd name="connsiteX3" fmla="*/ 238941 w 332189"/>
                  <a:gd name="connsiteY3" fmla="*/ 379533 h 379533"/>
                  <a:gd name="connsiteX4" fmla="*/ 0 w 332189"/>
                  <a:gd name="connsiteY4" fmla="*/ 70626 h 379533"/>
                  <a:gd name="connsiteX5" fmla="*/ 90428 w 332189"/>
                  <a:gd name="connsiteY5" fmla="*/ 0 h 3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189" h="379533">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41041AE-AAB1-A88B-5E82-EBD4F517AE50}"/>
                  </a:ext>
                </a:extLst>
              </p:cNvPr>
              <p:cNvSpPr/>
              <p:nvPr/>
            </p:nvSpPr>
            <p:spPr>
              <a:xfrm>
                <a:off x="2299970" y="3098811"/>
                <a:ext cx="124900" cy="58277"/>
              </a:xfrm>
              <a:custGeom>
                <a:avLst/>
                <a:gdLst>
                  <a:gd name="connsiteX0" fmla="*/ 0 w 165014"/>
                  <a:gd name="connsiteY0" fmla="*/ 76996 h 76995"/>
                  <a:gd name="connsiteX1" fmla="*/ 165014 w 165014"/>
                  <a:gd name="connsiteY1" fmla="*/ 34752 h 76995"/>
                  <a:gd name="connsiteX2" fmla="*/ 0 w 165014"/>
                  <a:gd name="connsiteY2" fmla="*/ 76996 h 76995"/>
                </a:gdLst>
                <a:ahLst/>
                <a:cxnLst>
                  <a:cxn ang="0">
                    <a:pos x="connsiteX0" y="connsiteY0"/>
                  </a:cxn>
                  <a:cxn ang="0">
                    <a:pos x="connsiteX1" y="connsiteY1"/>
                  </a:cxn>
                  <a:cxn ang="0">
                    <a:pos x="connsiteX2" y="connsiteY2"/>
                  </a:cxn>
                </a:cxnLst>
                <a:rect l="l" t="t" r="r" b="b"/>
                <a:pathLst>
                  <a:path w="165014" h="76995">
                    <a:moveTo>
                      <a:pt x="0" y="76996"/>
                    </a:moveTo>
                    <a:cubicBezTo>
                      <a:pt x="31683" y="-6172"/>
                      <a:pt x="108250" y="-24653"/>
                      <a:pt x="165014" y="34752"/>
                    </a:cubicBezTo>
                    <a:cubicBezTo>
                      <a:pt x="110230" y="48613"/>
                      <a:pt x="57425" y="62474"/>
                      <a:pt x="0" y="7699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4820E84-5998-03C7-FBC8-2D2CC71E92FE}"/>
                  </a:ext>
                </a:extLst>
              </p:cNvPr>
              <p:cNvSpPr/>
              <p:nvPr/>
            </p:nvSpPr>
            <p:spPr>
              <a:xfrm>
                <a:off x="2665677" y="3358927"/>
                <a:ext cx="29476" cy="28477"/>
              </a:xfrm>
              <a:custGeom>
                <a:avLst/>
                <a:gdLst>
                  <a:gd name="connsiteX0" fmla="*/ 38943 w 38943"/>
                  <a:gd name="connsiteY0" fmla="*/ 0 h 37623"/>
                  <a:gd name="connsiteX1" fmla="*/ 0 w 38943"/>
                  <a:gd name="connsiteY1" fmla="*/ 37623 h 37623"/>
                  <a:gd name="connsiteX2" fmla="*/ 38943 w 38943"/>
                  <a:gd name="connsiteY2" fmla="*/ 0 h 37623"/>
                </a:gdLst>
                <a:ahLst/>
                <a:cxnLst>
                  <a:cxn ang="0">
                    <a:pos x="connsiteX0" y="connsiteY0"/>
                  </a:cxn>
                  <a:cxn ang="0">
                    <a:pos x="connsiteX1" y="connsiteY1"/>
                  </a:cxn>
                  <a:cxn ang="0">
                    <a:pos x="connsiteX2" y="connsiteY2"/>
                  </a:cxn>
                </a:cxnLst>
                <a:rect l="l" t="t" r="r" b="b"/>
                <a:pathLst>
                  <a:path w="38943" h="37623">
                    <a:moveTo>
                      <a:pt x="38943" y="0"/>
                    </a:moveTo>
                    <a:cubicBezTo>
                      <a:pt x="32343" y="25742"/>
                      <a:pt x="19802" y="32343"/>
                      <a:pt x="0" y="37623"/>
                    </a:cubicBezTo>
                    <a:cubicBezTo>
                      <a:pt x="7261" y="19142"/>
                      <a:pt x="17822" y="10561"/>
                      <a:pt x="38943" y="0"/>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9C5C72C-DA85-3A60-79A0-C015EDE1DADC}"/>
                  </a:ext>
                </a:extLst>
              </p:cNvPr>
              <p:cNvSpPr/>
              <p:nvPr/>
            </p:nvSpPr>
            <p:spPr>
              <a:xfrm>
                <a:off x="1852754" y="3892002"/>
                <a:ext cx="1168176" cy="2630422"/>
              </a:xfrm>
              <a:custGeom>
                <a:avLst/>
                <a:gdLst>
                  <a:gd name="connsiteX0" fmla="*/ 248940 w 1543364"/>
                  <a:gd name="connsiteY0" fmla="*/ 2975540 h 3475242"/>
                  <a:gd name="connsiteX1" fmla="*/ 72704 w 1543364"/>
                  <a:gd name="connsiteY1" fmla="*/ 2116805 h 3475242"/>
                  <a:gd name="connsiteX2" fmla="*/ 48942 w 1543364"/>
                  <a:gd name="connsiteY2" fmla="*/ 1867963 h 3475242"/>
                  <a:gd name="connsiteX3" fmla="*/ 1418 w 1543364"/>
                  <a:gd name="connsiteY3" fmla="*/ 1180843 h 3475242"/>
                  <a:gd name="connsiteX4" fmla="*/ 23860 w 1543364"/>
                  <a:gd name="connsiteY4" fmla="*/ 419137 h 3475242"/>
                  <a:gd name="connsiteX5" fmla="*/ 43002 w 1543364"/>
                  <a:gd name="connsiteY5" fmla="*/ 146533 h 3475242"/>
                  <a:gd name="connsiteX6" fmla="*/ 54223 w 1543364"/>
                  <a:gd name="connsiteY6" fmla="*/ 0 h 3475242"/>
                  <a:gd name="connsiteX7" fmla="*/ 148611 w 1543364"/>
                  <a:gd name="connsiteY7" fmla="*/ 158414 h 3475242"/>
                  <a:gd name="connsiteX8" fmla="*/ 447617 w 1543364"/>
                  <a:gd name="connsiteY8" fmla="*/ 269964 h 3475242"/>
                  <a:gd name="connsiteX9" fmla="*/ 674017 w 1543364"/>
                  <a:gd name="connsiteY9" fmla="*/ 201318 h 3475242"/>
                  <a:gd name="connsiteX10" fmla="*/ 758505 w 1543364"/>
                  <a:gd name="connsiteY10" fmla="*/ 108910 h 3475242"/>
                  <a:gd name="connsiteX11" fmla="*/ 775006 w 1543364"/>
                  <a:gd name="connsiteY11" fmla="*/ 40923 h 3475242"/>
                  <a:gd name="connsiteX12" fmla="*/ 823190 w 1543364"/>
                  <a:gd name="connsiteY12" fmla="*/ 262703 h 3475242"/>
                  <a:gd name="connsiteX13" fmla="*/ 1099754 w 1543364"/>
                  <a:gd name="connsiteY13" fmla="*/ 1077214 h 3475242"/>
                  <a:gd name="connsiteX14" fmla="*/ 1366418 w 1543364"/>
                  <a:gd name="connsiteY14" fmla="*/ 2444854 h 3475242"/>
                  <a:gd name="connsiteX15" fmla="*/ 1514271 w 1543364"/>
                  <a:gd name="connsiteY15" fmla="*/ 3205901 h 3475242"/>
                  <a:gd name="connsiteX16" fmla="*/ 1540673 w 1543364"/>
                  <a:gd name="connsiteY16" fmla="*/ 3344513 h 3475242"/>
                  <a:gd name="connsiteX17" fmla="*/ 1511630 w 1543364"/>
                  <a:gd name="connsiteY17" fmla="*/ 3387417 h 3475242"/>
                  <a:gd name="connsiteX18" fmla="*/ 1224505 w 1543364"/>
                  <a:gd name="connsiteY18" fmla="*/ 3428340 h 3475242"/>
                  <a:gd name="connsiteX19" fmla="*/ 503062 w 1543364"/>
                  <a:gd name="connsiteY19" fmla="*/ 3463323 h 3475242"/>
                  <a:gd name="connsiteX20" fmla="*/ 309005 w 1543364"/>
                  <a:gd name="connsiteY20" fmla="*/ 3475204 h 3475242"/>
                  <a:gd name="connsiteX21" fmla="*/ 248940 w 1543364"/>
                  <a:gd name="connsiteY21" fmla="*/ 2975540 h 34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364" h="3475242">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chemeClr val="bg1">
                  <a:lumMod val="85000"/>
                </a:schemeClr>
              </a:solidFill>
              <a:ln w="659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B6BD67E-BC85-E52C-BB19-1EF655DDCEB5}"/>
                  </a:ext>
                </a:extLst>
              </p:cNvPr>
              <p:cNvSpPr/>
              <p:nvPr/>
            </p:nvSpPr>
            <p:spPr>
              <a:xfrm>
                <a:off x="2120158" y="4096642"/>
                <a:ext cx="558318" cy="2268576"/>
              </a:xfrm>
              <a:custGeom>
                <a:avLst/>
                <a:gdLst>
                  <a:gd name="connsiteX0" fmla="*/ 221061 w 737634"/>
                  <a:gd name="connsiteY0" fmla="*/ 100587 h 2997181"/>
                  <a:gd name="connsiteX1" fmla="*/ 215121 w 737634"/>
                  <a:gd name="connsiteY1" fmla="*/ 139530 h 2997181"/>
                  <a:gd name="connsiteX2" fmla="*/ 218421 w 737634"/>
                  <a:gd name="connsiteY2" fmla="*/ 344148 h 2997181"/>
                  <a:gd name="connsiteX3" fmla="*/ 734586 w 737634"/>
                  <a:gd name="connsiteY3" fmla="*/ 2748078 h 2997181"/>
                  <a:gd name="connsiteX4" fmla="*/ 708844 w 737634"/>
                  <a:gd name="connsiteY4" fmla="*/ 2823325 h 2997181"/>
                  <a:gd name="connsiteX5" fmla="*/ 553070 w 737634"/>
                  <a:gd name="connsiteY5" fmla="*/ 2988340 h 2997181"/>
                  <a:gd name="connsiteX6" fmla="*/ 519407 w 737634"/>
                  <a:gd name="connsiteY6" fmla="*/ 2985699 h 2997181"/>
                  <a:gd name="connsiteX7" fmla="*/ 342512 w 737634"/>
                  <a:gd name="connsiteY7" fmla="*/ 2772501 h 2997181"/>
                  <a:gd name="connsiteX8" fmla="*/ 325350 w 737634"/>
                  <a:gd name="connsiteY8" fmla="*/ 2730917 h 2997181"/>
                  <a:gd name="connsiteX9" fmla="*/ 92350 w 737634"/>
                  <a:gd name="connsiteY9" fmla="*/ 335567 h 2997181"/>
                  <a:gd name="connsiteX10" fmla="*/ 16443 w 737634"/>
                  <a:gd name="connsiteY10" fmla="*/ 175173 h 2997181"/>
                  <a:gd name="connsiteX11" fmla="*/ 11163 w 737634"/>
                  <a:gd name="connsiteY11" fmla="*/ 115108 h 2997181"/>
                  <a:gd name="connsiteX12" fmla="*/ 73208 w 737634"/>
                  <a:gd name="connsiteY12" fmla="*/ 14119 h 2997181"/>
                  <a:gd name="connsiteX13" fmla="*/ 106211 w 737634"/>
                  <a:gd name="connsiteY13" fmla="*/ 7518 h 2997181"/>
                  <a:gd name="connsiteX14" fmla="*/ 203240 w 737634"/>
                  <a:gd name="connsiteY14" fmla="*/ 75504 h 2997181"/>
                  <a:gd name="connsiteX15" fmla="*/ 221061 w 737634"/>
                  <a:gd name="connsiteY15" fmla="*/ 100587 h 299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634" h="2997181">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w="659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6D9F507-3E98-C14C-DE9E-3B2906E707A0}"/>
                  </a:ext>
                </a:extLst>
              </p:cNvPr>
              <p:cNvSpPr/>
              <p:nvPr/>
            </p:nvSpPr>
            <p:spPr>
              <a:xfrm>
                <a:off x="2351728" y="3163980"/>
                <a:ext cx="81296" cy="89035"/>
              </a:xfrm>
              <a:custGeom>
                <a:avLst/>
                <a:gdLst>
                  <a:gd name="connsiteX0" fmla="*/ 94481 w 107406"/>
                  <a:gd name="connsiteY0" fmla="*/ 47786 h 117632"/>
                  <a:gd name="connsiteX1" fmla="*/ 66629 w 107406"/>
                  <a:gd name="connsiteY1" fmla="*/ 106603 h 117632"/>
                  <a:gd name="connsiteX2" fmla="*/ 12926 w 107406"/>
                  <a:gd name="connsiteY2" fmla="*/ 69846 h 117632"/>
                  <a:gd name="connsiteX3" fmla="*/ 40778 w 107406"/>
                  <a:gd name="connsiteY3" fmla="*/ 11030 h 117632"/>
                  <a:gd name="connsiteX4" fmla="*/ 94481 w 107406"/>
                  <a:gd name="connsiteY4" fmla="*/ 47786 h 11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6" h="117632">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chemeClr val="tx1">
                  <a:lumMod val="75000"/>
                  <a:lumOff val="25000"/>
                </a:schemeClr>
              </a:solidFill>
              <a:ln w="659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DC37478-9464-F9F2-9F9C-29AE4466F67F}"/>
                  </a:ext>
                </a:extLst>
              </p:cNvPr>
              <p:cNvSpPr/>
              <p:nvPr/>
            </p:nvSpPr>
            <p:spPr>
              <a:xfrm>
                <a:off x="1105926" y="6302973"/>
                <a:ext cx="253797" cy="257079"/>
              </a:xfrm>
              <a:custGeom>
                <a:avLst/>
                <a:gdLst>
                  <a:gd name="connsiteX0" fmla="*/ 335309 w 335309"/>
                  <a:gd name="connsiteY0" fmla="*/ 24549 h 339646"/>
                  <a:gd name="connsiteX1" fmla="*/ 260723 w 335309"/>
                  <a:gd name="connsiteY1" fmla="*/ 127 h 339646"/>
                  <a:gd name="connsiteX2" fmla="*/ 168315 w 335309"/>
                  <a:gd name="connsiteY2" fmla="*/ 96496 h 339646"/>
                  <a:gd name="connsiteX3" fmla="*/ 0 w 335309"/>
                  <a:gd name="connsiteY3" fmla="*/ 328176 h 339646"/>
                  <a:gd name="connsiteX4" fmla="*/ 95048 w 335309"/>
                  <a:gd name="connsiteY4" fmla="*/ 328176 h 339646"/>
                  <a:gd name="connsiteX5" fmla="*/ 189437 w 335309"/>
                  <a:gd name="connsiteY5" fmla="*/ 301773 h 339646"/>
                  <a:gd name="connsiteX6" fmla="*/ 318808 w 335309"/>
                  <a:gd name="connsiteY6" fmla="*/ 337417 h 339646"/>
                  <a:gd name="connsiteX7" fmla="*/ 324088 w 335309"/>
                  <a:gd name="connsiteY7" fmla="*/ 161181 h 339646"/>
                  <a:gd name="connsiteX8" fmla="*/ 335309 w 335309"/>
                  <a:gd name="connsiteY8" fmla="*/ 24549 h 3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09" h="339646">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chemeClr val="bg1">
                  <a:lumMod val="85000"/>
                </a:schemeClr>
              </a:solidFill>
              <a:ln w="659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B0367CC-FB76-C5F8-601F-458BB3026D5F}"/>
                  </a:ext>
                </a:extLst>
              </p:cNvPr>
              <p:cNvSpPr/>
              <p:nvPr/>
            </p:nvSpPr>
            <p:spPr>
              <a:xfrm>
                <a:off x="1343086" y="6226990"/>
                <a:ext cx="744560" cy="454775"/>
              </a:xfrm>
              <a:custGeom>
                <a:avLst/>
                <a:gdLst>
                  <a:gd name="connsiteX0" fmla="*/ 945401 w 983694"/>
                  <a:gd name="connsiteY0" fmla="*/ 155299 h 600838"/>
                  <a:gd name="connsiteX1" fmla="*/ 811409 w 983694"/>
                  <a:gd name="connsiteY1" fmla="*/ 71472 h 600838"/>
                  <a:gd name="connsiteX2" fmla="*/ 493261 w 983694"/>
                  <a:gd name="connsiteY2" fmla="*/ 10086 h 600838"/>
                  <a:gd name="connsiteX3" fmla="*/ 238479 w 983694"/>
                  <a:gd name="connsiteY3" fmla="*/ 105795 h 600838"/>
                  <a:gd name="connsiteX4" fmla="*/ 139470 w 983694"/>
                  <a:gd name="connsiteY4" fmla="*/ 115696 h 600838"/>
                  <a:gd name="connsiteX5" fmla="*/ 25280 w 983694"/>
                  <a:gd name="connsiteY5" fmla="*/ 132857 h 600838"/>
                  <a:gd name="connsiteX6" fmla="*/ 198 w 983694"/>
                  <a:gd name="connsiteY6" fmla="*/ 437144 h 600838"/>
                  <a:gd name="connsiteX7" fmla="*/ 198 w 983694"/>
                  <a:gd name="connsiteY7" fmla="*/ 437144 h 600838"/>
                  <a:gd name="connsiteX8" fmla="*/ 198 w 983694"/>
                  <a:gd name="connsiteY8" fmla="*/ 437144 h 600838"/>
                  <a:gd name="connsiteX9" fmla="*/ 21320 w 983694"/>
                  <a:gd name="connsiteY9" fmla="*/ 451005 h 600838"/>
                  <a:gd name="connsiteX10" fmla="*/ 272142 w 983694"/>
                  <a:gd name="connsiteY10" fmla="*/ 549354 h 600838"/>
                  <a:gd name="connsiteX11" fmla="*/ 351349 w 983694"/>
                  <a:gd name="connsiteY11" fmla="*/ 580377 h 600838"/>
                  <a:gd name="connsiteX12" fmla="*/ 411414 w 983694"/>
                  <a:gd name="connsiteY12" fmla="*/ 596218 h 600838"/>
                  <a:gd name="connsiteX13" fmla="*/ 783026 w 983694"/>
                  <a:gd name="connsiteY13" fmla="*/ 600838 h 600838"/>
                  <a:gd name="connsiteX14" fmla="*/ 822630 w 983694"/>
                  <a:gd name="connsiteY14" fmla="*/ 583677 h 600838"/>
                  <a:gd name="connsiteX15" fmla="*/ 952661 w 983694"/>
                  <a:gd name="connsiteY15" fmla="*/ 435164 h 600838"/>
                  <a:gd name="connsiteX16" fmla="*/ 978404 w 983694"/>
                  <a:gd name="connsiteY16" fmla="*/ 390280 h 600838"/>
                  <a:gd name="connsiteX17" fmla="*/ 983684 w 983694"/>
                  <a:gd name="connsiteY17" fmla="*/ 218005 h 600838"/>
                  <a:gd name="connsiteX18" fmla="*/ 945401 w 983694"/>
                  <a:gd name="connsiteY18" fmla="*/ 155299 h 6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3694" h="600838">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D842C017-06E3-6A07-B8CB-293D68EC6856}"/>
                  </a:ext>
                </a:extLst>
              </p:cNvPr>
              <p:cNvSpPr/>
              <p:nvPr/>
            </p:nvSpPr>
            <p:spPr>
              <a:xfrm>
                <a:off x="1351230" y="6226990"/>
                <a:ext cx="741474" cy="184687"/>
              </a:xfrm>
              <a:custGeom>
                <a:avLst/>
                <a:gdLst>
                  <a:gd name="connsiteX0" fmla="*/ 937942 w 979617"/>
                  <a:gd name="connsiteY0" fmla="*/ 155299 h 244005"/>
                  <a:gd name="connsiteX1" fmla="*/ 803951 w 979617"/>
                  <a:gd name="connsiteY1" fmla="*/ 71472 h 244005"/>
                  <a:gd name="connsiteX2" fmla="*/ 485803 w 979617"/>
                  <a:gd name="connsiteY2" fmla="*/ 10086 h 244005"/>
                  <a:gd name="connsiteX3" fmla="*/ 231020 w 979617"/>
                  <a:gd name="connsiteY3" fmla="*/ 105795 h 244005"/>
                  <a:gd name="connsiteX4" fmla="*/ 132012 w 979617"/>
                  <a:gd name="connsiteY4" fmla="*/ 115696 h 244005"/>
                  <a:gd name="connsiteX5" fmla="*/ 11221 w 979617"/>
                  <a:gd name="connsiteY5" fmla="*/ 125597 h 244005"/>
                  <a:gd name="connsiteX6" fmla="*/ 0 w 979617"/>
                  <a:gd name="connsiteY6" fmla="*/ 237146 h 244005"/>
                  <a:gd name="connsiteX7" fmla="*/ 686460 w 979617"/>
                  <a:gd name="connsiteY7" fmla="*/ 243087 h 244005"/>
                  <a:gd name="connsiteX8" fmla="*/ 877877 w 979617"/>
                  <a:gd name="connsiteY8" fmla="*/ 242427 h 244005"/>
                  <a:gd name="connsiteX9" fmla="*/ 976886 w 979617"/>
                  <a:gd name="connsiteY9" fmla="*/ 218665 h 244005"/>
                  <a:gd name="connsiteX10" fmla="*/ 976886 w 979617"/>
                  <a:gd name="connsiteY10" fmla="*/ 218665 h 244005"/>
                  <a:gd name="connsiteX11" fmla="*/ 976886 w 979617"/>
                  <a:gd name="connsiteY11" fmla="*/ 218665 h 244005"/>
                  <a:gd name="connsiteX12" fmla="*/ 937942 w 979617"/>
                  <a:gd name="connsiteY12" fmla="*/ 155299 h 2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17" h="244005">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w="34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13" name="Group 112">
            <a:extLst>
              <a:ext uri="{FF2B5EF4-FFF2-40B4-BE49-F238E27FC236}">
                <a16:creationId xmlns:a16="http://schemas.microsoft.com/office/drawing/2014/main" id="{F201D931-8253-842A-D215-E65E42220658}"/>
              </a:ext>
            </a:extLst>
          </p:cNvPr>
          <p:cNvGrpSpPr/>
          <p:nvPr/>
        </p:nvGrpSpPr>
        <p:grpSpPr>
          <a:xfrm>
            <a:off x="6707421" y="2127706"/>
            <a:ext cx="4374071" cy="3136939"/>
            <a:chOff x="7341543" y="2325757"/>
            <a:chExt cx="4374071" cy="3136939"/>
          </a:xfrm>
        </p:grpSpPr>
        <p:sp>
          <p:nvSpPr>
            <p:cNvPr id="12" name="TextBox 11">
              <a:extLst>
                <a:ext uri="{FF2B5EF4-FFF2-40B4-BE49-F238E27FC236}">
                  <a16:creationId xmlns:a16="http://schemas.microsoft.com/office/drawing/2014/main" id="{4128F565-95CF-92A6-FC8C-5C6BC869981C}"/>
                </a:ext>
              </a:extLst>
            </p:cNvPr>
            <p:cNvSpPr txBox="1"/>
            <p:nvPr/>
          </p:nvSpPr>
          <p:spPr>
            <a:xfrm>
              <a:off x="7677428" y="2325757"/>
              <a:ext cx="2001056" cy="369332"/>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Multiple Users</a:t>
              </a:r>
              <a:endParaRPr lang="en-IN" b="1" dirty="0">
                <a:solidFill>
                  <a:schemeClr val="accent1">
                    <a:lumMod val="75000"/>
                  </a:schemeClr>
                </a:solidFill>
                <a:latin typeface="Lucida Sans" panose="020B0602030504020204" pitchFamily="34" charset="0"/>
                <a:ea typeface="Verdana"/>
              </a:endParaRPr>
            </a:p>
          </p:txBody>
        </p:sp>
        <p:sp>
          <p:nvSpPr>
            <p:cNvPr id="14" name="TextBox 13">
              <a:extLst>
                <a:ext uri="{FF2B5EF4-FFF2-40B4-BE49-F238E27FC236}">
                  <a16:creationId xmlns:a16="http://schemas.microsoft.com/office/drawing/2014/main" id="{58EAA9DD-5A31-9902-398A-694E356A6BB5}"/>
                </a:ext>
              </a:extLst>
            </p:cNvPr>
            <p:cNvSpPr txBox="1"/>
            <p:nvPr/>
          </p:nvSpPr>
          <p:spPr>
            <a:xfrm>
              <a:off x="7690306" y="3271473"/>
              <a:ext cx="2962080" cy="369332"/>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Risk Management</a:t>
              </a:r>
              <a:endParaRPr lang="en-IN" b="1" dirty="0">
                <a:solidFill>
                  <a:schemeClr val="accent1">
                    <a:lumMod val="75000"/>
                  </a:schemeClr>
                </a:solidFill>
                <a:latin typeface="Lucida Sans" panose="020B0602030504020204" pitchFamily="34" charset="0"/>
                <a:ea typeface="Verdana"/>
              </a:endParaRPr>
            </a:p>
          </p:txBody>
        </p:sp>
        <p:sp>
          <p:nvSpPr>
            <p:cNvPr id="16" name="TextBox 15">
              <a:extLst>
                <a:ext uri="{FF2B5EF4-FFF2-40B4-BE49-F238E27FC236}">
                  <a16:creationId xmlns:a16="http://schemas.microsoft.com/office/drawing/2014/main" id="{773989B7-0E9E-33C8-AA73-15C792434C73}"/>
                </a:ext>
              </a:extLst>
            </p:cNvPr>
            <p:cNvSpPr txBox="1"/>
            <p:nvPr/>
          </p:nvSpPr>
          <p:spPr>
            <a:xfrm>
              <a:off x="7699078" y="4088366"/>
              <a:ext cx="4016536" cy="646331"/>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Financial Item Recommendation &amp; Stock Price Forecast </a:t>
              </a:r>
              <a:endParaRPr lang="en-IN" b="1" dirty="0">
                <a:solidFill>
                  <a:schemeClr val="accent1">
                    <a:lumMod val="75000"/>
                  </a:schemeClr>
                </a:solidFill>
                <a:latin typeface="Lucida Sans" panose="020B0602030504020204" pitchFamily="34" charset="0"/>
                <a:ea typeface="Verdana"/>
              </a:endParaRPr>
            </a:p>
          </p:txBody>
        </p:sp>
        <p:sp>
          <p:nvSpPr>
            <p:cNvPr id="18" name="TextBox 17">
              <a:extLst>
                <a:ext uri="{FF2B5EF4-FFF2-40B4-BE49-F238E27FC236}">
                  <a16:creationId xmlns:a16="http://schemas.microsoft.com/office/drawing/2014/main" id="{CB3D2BBD-B4F6-8D5F-0193-CD550F07E8D8}"/>
                </a:ext>
              </a:extLst>
            </p:cNvPr>
            <p:cNvSpPr txBox="1"/>
            <p:nvPr/>
          </p:nvSpPr>
          <p:spPr>
            <a:xfrm>
              <a:off x="7690306" y="5093364"/>
              <a:ext cx="3136511" cy="369332"/>
            </a:xfrm>
            <a:prstGeom prst="rect">
              <a:avLst/>
            </a:prstGeom>
            <a:noFill/>
          </p:spPr>
          <p:txBody>
            <a:bodyPr wrap="square">
              <a:spAutoFit/>
            </a:bodyPr>
            <a:lstStyle/>
            <a:p>
              <a:r>
                <a:rPr lang="en-IN" b="1" dirty="0">
                  <a:solidFill>
                    <a:schemeClr val="accent1">
                      <a:lumMod val="75000"/>
                    </a:schemeClr>
                  </a:solidFill>
                  <a:latin typeface="Lucida Sans" panose="020B0602030504020204" pitchFamily="34" charset="0"/>
                  <a:ea typeface="Verdana"/>
                </a:rPr>
                <a:t>Algorithmic Functions</a:t>
              </a:r>
            </a:p>
          </p:txBody>
        </p:sp>
        <p:sp>
          <p:nvSpPr>
            <p:cNvPr id="109" name="Chevron 56">
              <a:extLst>
                <a:ext uri="{FF2B5EF4-FFF2-40B4-BE49-F238E27FC236}">
                  <a16:creationId xmlns:a16="http://schemas.microsoft.com/office/drawing/2014/main" id="{E2A1362F-5016-48C5-8137-205493876DB5}"/>
                </a:ext>
              </a:extLst>
            </p:cNvPr>
            <p:cNvSpPr/>
            <p:nvPr/>
          </p:nvSpPr>
          <p:spPr>
            <a:xfrm>
              <a:off x="7341543" y="2392406"/>
              <a:ext cx="252000" cy="252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110" name="Chevron 56">
              <a:extLst>
                <a:ext uri="{FF2B5EF4-FFF2-40B4-BE49-F238E27FC236}">
                  <a16:creationId xmlns:a16="http://schemas.microsoft.com/office/drawing/2014/main" id="{2A318644-3362-27B0-0F95-C5681A493530}"/>
                </a:ext>
              </a:extLst>
            </p:cNvPr>
            <p:cNvSpPr/>
            <p:nvPr/>
          </p:nvSpPr>
          <p:spPr>
            <a:xfrm>
              <a:off x="7341543" y="3330139"/>
              <a:ext cx="252000" cy="252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111" name="Chevron 56">
              <a:extLst>
                <a:ext uri="{FF2B5EF4-FFF2-40B4-BE49-F238E27FC236}">
                  <a16:creationId xmlns:a16="http://schemas.microsoft.com/office/drawing/2014/main" id="{BB73FB30-C2AD-29A0-5F72-0DD7A1272CB0}"/>
                </a:ext>
              </a:extLst>
            </p:cNvPr>
            <p:cNvSpPr/>
            <p:nvPr/>
          </p:nvSpPr>
          <p:spPr>
            <a:xfrm>
              <a:off x="7378080" y="4176462"/>
              <a:ext cx="252000" cy="252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112" name="Chevron 56">
              <a:extLst>
                <a:ext uri="{FF2B5EF4-FFF2-40B4-BE49-F238E27FC236}">
                  <a16:creationId xmlns:a16="http://schemas.microsoft.com/office/drawing/2014/main" id="{E04FF2EC-3A43-7406-ADEA-105968D2170F}"/>
                </a:ext>
              </a:extLst>
            </p:cNvPr>
            <p:cNvSpPr/>
            <p:nvPr/>
          </p:nvSpPr>
          <p:spPr>
            <a:xfrm>
              <a:off x="7392578" y="5167459"/>
              <a:ext cx="252000" cy="252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grpSp>
    </p:spTree>
    <p:extLst>
      <p:ext uri="{BB962C8B-B14F-4D97-AF65-F5344CB8AC3E}">
        <p14:creationId xmlns:p14="http://schemas.microsoft.com/office/powerpoint/2010/main" val="129614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FCF3BE01-C355-8180-90A5-3B37D588D19E}"/>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AE6FA562-E6BA-317A-29B9-0A8F9DED6FBD}"/>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0882319-FCB4-90BE-E888-356E1E387A43}"/>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458AA0C4-31D6-B48B-644D-B190C98E0C5F}"/>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TextBox 26">
            <a:extLst>
              <a:ext uri="{FF2B5EF4-FFF2-40B4-BE49-F238E27FC236}">
                <a16:creationId xmlns:a16="http://schemas.microsoft.com/office/drawing/2014/main" id="{588FDF9A-3ABC-C77C-DE1F-F7A34D39B7C6}"/>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OUR ROADMAP</a:t>
            </a:r>
          </a:p>
        </p:txBody>
      </p:sp>
      <p:sp>
        <p:nvSpPr>
          <p:cNvPr id="28" name="正方形/長方形 9">
            <a:extLst>
              <a:ext uri="{FF2B5EF4-FFF2-40B4-BE49-F238E27FC236}">
                <a16:creationId xmlns:a16="http://schemas.microsoft.com/office/drawing/2014/main" id="{AB55B88A-06CC-CE93-7DD4-3E3B16E733C9}"/>
              </a:ext>
            </a:extLst>
          </p:cNvPr>
          <p:cNvSpPr/>
          <p:nvPr/>
        </p:nvSpPr>
        <p:spPr>
          <a:xfrm>
            <a:off x="377144" y="10473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Freeform 57">
            <a:extLst>
              <a:ext uri="{FF2B5EF4-FFF2-40B4-BE49-F238E27FC236}">
                <a16:creationId xmlns:a16="http://schemas.microsoft.com/office/drawing/2014/main" id="{8798AA6B-A6FF-1C7B-B376-55D45EDA83ED}"/>
              </a:ext>
            </a:extLst>
          </p:cNvPr>
          <p:cNvSpPr/>
          <p:nvPr/>
        </p:nvSpPr>
        <p:spPr>
          <a:xfrm>
            <a:off x="1028802" y="4310445"/>
            <a:ext cx="11573197" cy="1194260"/>
          </a:xfrm>
          <a:custGeom>
            <a:avLst/>
            <a:gdLst>
              <a:gd name="connsiteX0" fmla="*/ 1665514 w 7946571"/>
              <a:gd name="connsiteY0" fmla="*/ 957943 h 957943"/>
              <a:gd name="connsiteX1" fmla="*/ 1665514 w 7946571"/>
              <a:gd name="connsiteY1" fmla="*/ 957943 h 957943"/>
              <a:gd name="connsiteX2" fmla="*/ 7946571 w 7946571"/>
              <a:gd name="connsiteY2" fmla="*/ 43543 h 957943"/>
              <a:gd name="connsiteX3" fmla="*/ 5878285 w 7946571"/>
              <a:gd name="connsiteY3" fmla="*/ 0 h 957943"/>
              <a:gd name="connsiteX4" fmla="*/ 0 w 7946571"/>
              <a:gd name="connsiteY4" fmla="*/ 489858 h 957943"/>
              <a:gd name="connsiteX5" fmla="*/ 1665514 w 7946571"/>
              <a:gd name="connsiteY5" fmla="*/ 957943 h 957943"/>
              <a:gd name="connsiteX0" fmla="*/ 0 w 7946571"/>
              <a:gd name="connsiteY0" fmla="*/ 489858 h 957943"/>
              <a:gd name="connsiteX1" fmla="*/ 1665514 w 7946571"/>
              <a:gd name="connsiteY1" fmla="*/ 957943 h 957943"/>
              <a:gd name="connsiteX2" fmla="*/ 7946571 w 7946571"/>
              <a:gd name="connsiteY2" fmla="*/ 43543 h 957943"/>
              <a:gd name="connsiteX3" fmla="*/ 5878285 w 7946571"/>
              <a:gd name="connsiteY3" fmla="*/ 0 h 957943"/>
              <a:gd name="connsiteX4" fmla="*/ 0 w 7946571"/>
              <a:gd name="connsiteY4" fmla="*/ 489858 h 957943"/>
              <a:gd name="connsiteX0" fmla="*/ 0 w 7946571"/>
              <a:gd name="connsiteY0" fmla="*/ 489858 h 833119"/>
              <a:gd name="connsiteX1" fmla="*/ 1799254 w 7946571"/>
              <a:gd name="connsiteY1" fmla="*/ 833119 h 833119"/>
              <a:gd name="connsiteX2" fmla="*/ 7946571 w 7946571"/>
              <a:gd name="connsiteY2" fmla="*/ 43543 h 833119"/>
              <a:gd name="connsiteX3" fmla="*/ 5878285 w 7946571"/>
              <a:gd name="connsiteY3" fmla="*/ 0 h 833119"/>
              <a:gd name="connsiteX4" fmla="*/ 0 w 7946571"/>
              <a:gd name="connsiteY4" fmla="*/ 489858 h 833119"/>
              <a:gd name="connsiteX0" fmla="*/ 0 w 7946571"/>
              <a:gd name="connsiteY0" fmla="*/ 489858 h 895531"/>
              <a:gd name="connsiteX1" fmla="*/ 1781423 w 7946571"/>
              <a:gd name="connsiteY1" fmla="*/ 895531 h 895531"/>
              <a:gd name="connsiteX2" fmla="*/ 7946571 w 7946571"/>
              <a:gd name="connsiteY2" fmla="*/ 43543 h 895531"/>
              <a:gd name="connsiteX3" fmla="*/ 5878285 w 7946571"/>
              <a:gd name="connsiteY3" fmla="*/ 0 h 895531"/>
              <a:gd name="connsiteX4" fmla="*/ 0 w 7946571"/>
              <a:gd name="connsiteY4" fmla="*/ 489858 h 895531"/>
              <a:gd name="connsiteX0" fmla="*/ 0 w 7946571"/>
              <a:gd name="connsiteY0" fmla="*/ 489858 h 833119"/>
              <a:gd name="connsiteX1" fmla="*/ 2031070 w 7946571"/>
              <a:gd name="connsiteY1" fmla="*/ 833119 h 833119"/>
              <a:gd name="connsiteX2" fmla="*/ 7946571 w 7946571"/>
              <a:gd name="connsiteY2" fmla="*/ 43543 h 833119"/>
              <a:gd name="connsiteX3" fmla="*/ 5878285 w 7946571"/>
              <a:gd name="connsiteY3" fmla="*/ 0 h 833119"/>
              <a:gd name="connsiteX4" fmla="*/ 0 w 7946571"/>
              <a:gd name="connsiteY4" fmla="*/ 489858 h 833119"/>
              <a:gd name="connsiteX0" fmla="*/ 0 w 7946571"/>
              <a:gd name="connsiteY0" fmla="*/ 489858 h 850326"/>
              <a:gd name="connsiteX1" fmla="*/ 2031070 w 7946571"/>
              <a:gd name="connsiteY1" fmla="*/ 833119 h 850326"/>
              <a:gd name="connsiteX2" fmla="*/ 2181428 w 7946571"/>
              <a:gd name="connsiteY2" fmla="*/ 799114 h 850326"/>
              <a:gd name="connsiteX3" fmla="*/ 7946571 w 7946571"/>
              <a:gd name="connsiteY3" fmla="*/ 43543 h 850326"/>
              <a:gd name="connsiteX4" fmla="*/ 5878285 w 7946571"/>
              <a:gd name="connsiteY4" fmla="*/ 0 h 850326"/>
              <a:gd name="connsiteX5" fmla="*/ 0 w 7946571"/>
              <a:gd name="connsiteY5" fmla="*/ 489858 h 850326"/>
              <a:gd name="connsiteX0" fmla="*/ 0 w 7946571"/>
              <a:gd name="connsiteY0" fmla="*/ 489858 h 863871"/>
              <a:gd name="connsiteX1" fmla="*/ 2031070 w 7946571"/>
              <a:gd name="connsiteY1" fmla="*/ 833119 h 863871"/>
              <a:gd name="connsiteX2" fmla="*/ 2199260 w 7946571"/>
              <a:gd name="connsiteY2" fmla="*/ 843694 h 863871"/>
              <a:gd name="connsiteX3" fmla="*/ 7946571 w 7946571"/>
              <a:gd name="connsiteY3" fmla="*/ 43543 h 863871"/>
              <a:gd name="connsiteX4" fmla="*/ 5878285 w 7946571"/>
              <a:gd name="connsiteY4" fmla="*/ 0 h 863871"/>
              <a:gd name="connsiteX5" fmla="*/ 0 w 7946571"/>
              <a:gd name="connsiteY5" fmla="*/ 489858 h 863871"/>
              <a:gd name="connsiteX0" fmla="*/ 0 w 7679092"/>
              <a:gd name="connsiteY0" fmla="*/ 489858 h 863871"/>
              <a:gd name="connsiteX1" fmla="*/ 2031070 w 7679092"/>
              <a:gd name="connsiteY1" fmla="*/ 833119 h 863871"/>
              <a:gd name="connsiteX2" fmla="*/ 2199260 w 7679092"/>
              <a:gd name="connsiteY2" fmla="*/ 843694 h 863871"/>
              <a:gd name="connsiteX3" fmla="*/ 7679092 w 7679092"/>
              <a:gd name="connsiteY3" fmla="*/ 212947 h 863871"/>
              <a:gd name="connsiteX4" fmla="*/ 5878285 w 7679092"/>
              <a:gd name="connsiteY4" fmla="*/ 0 h 863871"/>
              <a:gd name="connsiteX5" fmla="*/ 0 w 7679092"/>
              <a:gd name="connsiteY5" fmla="*/ 489858 h 863871"/>
              <a:gd name="connsiteX0" fmla="*/ 0 w 7982235"/>
              <a:gd name="connsiteY0" fmla="*/ 489858 h 863871"/>
              <a:gd name="connsiteX1" fmla="*/ 2031070 w 7982235"/>
              <a:gd name="connsiteY1" fmla="*/ 833119 h 863871"/>
              <a:gd name="connsiteX2" fmla="*/ 2199260 w 7982235"/>
              <a:gd name="connsiteY2" fmla="*/ 843694 h 863871"/>
              <a:gd name="connsiteX3" fmla="*/ 7982235 w 7982235"/>
              <a:gd name="connsiteY3" fmla="*/ 132702 h 863871"/>
              <a:gd name="connsiteX4" fmla="*/ 5878285 w 7982235"/>
              <a:gd name="connsiteY4" fmla="*/ 0 h 863871"/>
              <a:gd name="connsiteX5" fmla="*/ 0 w 7982235"/>
              <a:gd name="connsiteY5" fmla="*/ 489858 h 863871"/>
              <a:gd name="connsiteX0" fmla="*/ 0 w 8035731"/>
              <a:gd name="connsiteY0" fmla="*/ 489858 h 863871"/>
              <a:gd name="connsiteX1" fmla="*/ 2031070 w 8035731"/>
              <a:gd name="connsiteY1" fmla="*/ 833119 h 863871"/>
              <a:gd name="connsiteX2" fmla="*/ 2199260 w 8035731"/>
              <a:gd name="connsiteY2" fmla="*/ 843694 h 863871"/>
              <a:gd name="connsiteX3" fmla="*/ 8035731 w 8035731"/>
              <a:gd name="connsiteY3" fmla="*/ 34627 h 863871"/>
              <a:gd name="connsiteX4" fmla="*/ 5878285 w 8035731"/>
              <a:gd name="connsiteY4" fmla="*/ 0 h 863871"/>
              <a:gd name="connsiteX5" fmla="*/ 0 w 8035731"/>
              <a:gd name="connsiteY5" fmla="*/ 489858 h 863871"/>
              <a:gd name="connsiteX0" fmla="*/ 0 w 8026816"/>
              <a:gd name="connsiteY0" fmla="*/ 489858 h 863871"/>
              <a:gd name="connsiteX1" fmla="*/ 2031070 w 8026816"/>
              <a:gd name="connsiteY1" fmla="*/ 833119 h 863871"/>
              <a:gd name="connsiteX2" fmla="*/ 2199260 w 8026816"/>
              <a:gd name="connsiteY2" fmla="*/ 843694 h 863871"/>
              <a:gd name="connsiteX3" fmla="*/ 8026816 w 8026816"/>
              <a:gd name="connsiteY3" fmla="*/ 284275 h 863871"/>
              <a:gd name="connsiteX4" fmla="*/ 5878285 w 8026816"/>
              <a:gd name="connsiteY4" fmla="*/ 0 h 863871"/>
              <a:gd name="connsiteX5" fmla="*/ 0 w 8026816"/>
              <a:gd name="connsiteY5" fmla="*/ 489858 h 863871"/>
              <a:gd name="connsiteX0" fmla="*/ 0 w 8026816"/>
              <a:gd name="connsiteY0" fmla="*/ 489858 h 863871"/>
              <a:gd name="connsiteX1" fmla="*/ 2031070 w 8026816"/>
              <a:gd name="connsiteY1" fmla="*/ 833119 h 863871"/>
              <a:gd name="connsiteX2" fmla="*/ 2199260 w 8026816"/>
              <a:gd name="connsiteY2" fmla="*/ 843694 h 863871"/>
              <a:gd name="connsiteX3" fmla="*/ 8026816 w 8026816"/>
              <a:gd name="connsiteY3" fmla="*/ 177283 h 863871"/>
              <a:gd name="connsiteX4" fmla="*/ 5878285 w 8026816"/>
              <a:gd name="connsiteY4" fmla="*/ 0 h 863871"/>
              <a:gd name="connsiteX5" fmla="*/ 0 w 8026816"/>
              <a:gd name="connsiteY5" fmla="*/ 489858 h 863871"/>
              <a:gd name="connsiteX0" fmla="*/ 0 w 7242209"/>
              <a:gd name="connsiteY0" fmla="*/ 489858 h 863871"/>
              <a:gd name="connsiteX1" fmla="*/ 2031070 w 7242209"/>
              <a:gd name="connsiteY1" fmla="*/ 833119 h 863871"/>
              <a:gd name="connsiteX2" fmla="*/ 2199260 w 7242209"/>
              <a:gd name="connsiteY2" fmla="*/ 843694 h 863871"/>
              <a:gd name="connsiteX3" fmla="*/ 7242209 w 7242209"/>
              <a:gd name="connsiteY3" fmla="*/ 177283 h 863871"/>
              <a:gd name="connsiteX4" fmla="*/ 5878285 w 7242209"/>
              <a:gd name="connsiteY4" fmla="*/ 0 h 863871"/>
              <a:gd name="connsiteX5" fmla="*/ 0 w 7242209"/>
              <a:gd name="connsiteY5" fmla="*/ 489858 h 863871"/>
              <a:gd name="connsiteX0" fmla="*/ 0 w 7215461"/>
              <a:gd name="connsiteY0" fmla="*/ 489858 h 863871"/>
              <a:gd name="connsiteX1" fmla="*/ 2031070 w 7215461"/>
              <a:gd name="connsiteY1" fmla="*/ 833119 h 863871"/>
              <a:gd name="connsiteX2" fmla="*/ 2199260 w 7215461"/>
              <a:gd name="connsiteY2" fmla="*/ 843694 h 863871"/>
              <a:gd name="connsiteX3" fmla="*/ 7215461 w 7215461"/>
              <a:gd name="connsiteY3" fmla="*/ 328854 h 863871"/>
              <a:gd name="connsiteX4" fmla="*/ 5878285 w 7215461"/>
              <a:gd name="connsiteY4" fmla="*/ 0 h 863871"/>
              <a:gd name="connsiteX5" fmla="*/ 0 w 7215461"/>
              <a:gd name="connsiteY5" fmla="*/ 489858 h 863871"/>
              <a:gd name="connsiteX0" fmla="*/ 0 w 7215461"/>
              <a:gd name="connsiteY0" fmla="*/ 596850 h 970863"/>
              <a:gd name="connsiteX1" fmla="*/ 2031070 w 7215461"/>
              <a:gd name="connsiteY1" fmla="*/ 940111 h 970863"/>
              <a:gd name="connsiteX2" fmla="*/ 2199260 w 7215461"/>
              <a:gd name="connsiteY2" fmla="*/ 950686 h 970863"/>
              <a:gd name="connsiteX3" fmla="*/ 7215461 w 7215461"/>
              <a:gd name="connsiteY3" fmla="*/ 435846 h 970863"/>
              <a:gd name="connsiteX4" fmla="*/ 5628637 w 7215461"/>
              <a:gd name="connsiteY4" fmla="*/ 0 h 970863"/>
              <a:gd name="connsiteX5" fmla="*/ 0 w 7215461"/>
              <a:gd name="connsiteY5" fmla="*/ 596850 h 970863"/>
              <a:gd name="connsiteX0" fmla="*/ 0 w 7063889"/>
              <a:gd name="connsiteY0" fmla="*/ 596850 h 970863"/>
              <a:gd name="connsiteX1" fmla="*/ 2031070 w 7063889"/>
              <a:gd name="connsiteY1" fmla="*/ 940111 h 970863"/>
              <a:gd name="connsiteX2" fmla="*/ 2199260 w 7063889"/>
              <a:gd name="connsiteY2" fmla="*/ 950686 h 970863"/>
              <a:gd name="connsiteX3" fmla="*/ 7063889 w 7063889"/>
              <a:gd name="connsiteY3" fmla="*/ 355603 h 970863"/>
              <a:gd name="connsiteX4" fmla="*/ 5628637 w 7063889"/>
              <a:gd name="connsiteY4" fmla="*/ 0 h 970863"/>
              <a:gd name="connsiteX5" fmla="*/ 0 w 7063889"/>
              <a:gd name="connsiteY5" fmla="*/ 596850 h 970863"/>
              <a:gd name="connsiteX0" fmla="*/ 0 w 6921233"/>
              <a:gd name="connsiteY0" fmla="*/ 596850 h 970863"/>
              <a:gd name="connsiteX1" fmla="*/ 2031070 w 6921233"/>
              <a:gd name="connsiteY1" fmla="*/ 940111 h 970863"/>
              <a:gd name="connsiteX2" fmla="*/ 2199260 w 6921233"/>
              <a:gd name="connsiteY2" fmla="*/ 950686 h 970863"/>
              <a:gd name="connsiteX3" fmla="*/ 6921233 w 6921233"/>
              <a:gd name="connsiteY3" fmla="*/ 302106 h 970863"/>
              <a:gd name="connsiteX4" fmla="*/ 5628637 w 6921233"/>
              <a:gd name="connsiteY4" fmla="*/ 0 h 970863"/>
              <a:gd name="connsiteX5" fmla="*/ 0 w 6921233"/>
              <a:gd name="connsiteY5" fmla="*/ 596850 h 970863"/>
              <a:gd name="connsiteX0" fmla="*/ 0 w 6921233"/>
              <a:gd name="connsiteY0" fmla="*/ 659262 h 1033275"/>
              <a:gd name="connsiteX1" fmla="*/ 2031070 w 6921233"/>
              <a:gd name="connsiteY1" fmla="*/ 1002523 h 1033275"/>
              <a:gd name="connsiteX2" fmla="*/ 2199260 w 6921233"/>
              <a:gd name="connsiteY2" fmla="*/ 1013098 h 1033275"/>
              <a:gd name="connsiteX3" fmla="*/ 6921233 w 6921233"/>
              <a:gd name="connsiteY3" fmla="*/ 364518 h 1033275"/>
              <a:gd name="connsiteX4" fmla="*/ 5468149 w 6921233"/>
              <a:gd name="connsiteY4" fmla="*/ 0 h 1033275"/>
              <a:gd name="connsiteX5" fmla="*/ 0 w 6921233"/>
              <a:gd name="connsiteY5" fmla="*/ 659262 h 1033275"/>
              <a:gd name="connsiteX0" fmla="*/ 0 w 6921233"/>
              <a:gd name="connsiteY0" fmla="*/ 489858 h 863871"/>
              <a:gd name="connsiteX1" fmla="*/ 2031070 w 6921233"/>
              <a:gd name="connsiteY1" fmla="*/ 833119 h 863871"/>
              <a:gd name="connsiteX2" fmla="*/ 2199260 w 6921233"/>
              <a:gd name="connsiteY2" fmla="*/ 843694 h 863871"/>
              <a:gd name="connsiteX3" fmla="*/ 6921233 w 6921233"/>
              <a:gd name="connsiteY3" fmla="*/ 195114 h 863871"/>
              <a:gd name="connsiteX4" fmla="*/ 5280914 w 6921233"/>
              <a:gd name="connsiteY4" fmla="*/ 0 h 863871"/>
              <a:gd name="connsiteX5" fmla="*/ 0 w 6921233"/>
              <a:gd name="connsiteY5" fmla="*/ 489858 h 863871"/>
              <a:gd name="connsiteX0" fmla="*/ 0 w 6921233"/>
              <a:gd name="connsiteY0" fmla="*/ 579018 h 953031"/>
              <a:gd name="connsiteX1" fmla="*/ 2031070 w 6921233"/>
              <a:gd name="connsiteY1" fmla="*/ 922279 h 953031"/>
              <a:gd name="connsiteX2" fmla="*/ 2199260 w 6921233"/>
              <a:gd name="connsiteY2" fmla="*/ 932854 h 953031"/>
              <a:gd name="connsiteX3" fmla="*/ 6921233 w 6921233"/>
              <a:gd name="connsiteY3" fmla="*/ 284274 h 953031"/>
              <a:gd name="connsiteX4" fmla="*/ 5156091 w 6921233"/>
              <a:gd name="connsiteY4" fmla="*/ 0 h 953031"/>
              <a:gd name="connsiteX5" fmla="*/ 0 w 6921233"/>
              <a:gd name="connsiteY5" fmla="*/ 579018 h 953031"/>
              <a:gd name="connsiteX0" fmla="*/ 0 w 6921233"/>
              <a:gd name="connsiteY0" fmla="*/ 489858 h 863871"/>
              <a:gd name="connsiteX1" fmla="*/ 2031070 w 6921233"/>
              <a:gd name="connsiteY1" fmla="*/ 833119 h 863871"/>
              <a:gd name="connsiteX2" fmla="*/ 2199260 w 6921233"/>
              <a:gd name="connsiteY2" fmla="*/ 843694 h 863871"/>
              <a:gd name="connsiteX3" fmla="*/ 6921233 w 6921233"/>
              <a:gd name="connsiteY3" fmla="*/ 195114 h 863871"/>
              <a:gd name="connsiteX4" fmla="*/ 5004519 w 6921233"/>
              <a:gd name="connsiteY4" fmla="*/ 0 h 863871"/>
              <a:gd name="connsiteX5" fmla="*/ 0 w 6921233"/>
              <a:gd name="connsiteY5" fmla="*/ 489858 h 863871"/>
              <a:gd name="connsiteX0" fmla="*/ 0 w 6921233"/>
              <a:gd name="connsiteY0" fmla="*/ 516606 h 890619"/>
              <a:gd name="connsiteX1" fmla="*/ 2031070 w 6921233"/>
              <a:gd name="connsiteY1" fmla="*/ 859867 h 890619"/>
              <a:gd name="connsiteX2" fmla="*/ 2199260 w 6921233"/>
              <a:gd name="connsiteY2" fmla="*/ 870442 h 890619"/>
              <a:gd name="connsiteX3" fmla="*/ 6921233 w 6921233"/>
              <a:gd name="connsiteY3" fmla="*/ 221862 h 890619"/>
              <a:gd name="connsiteX4" fmla="*/ 4835116 w 6921233"/>
              <a:gd name="connsiteY4" fmla="*/ 0 h 890619"/>
              <a:gd name="connsiteX5" fmla="*/ 0 w 6921233"/>
              <a:gd name="connsiteY5" fmla="*/ 516606 h 890619"/>
              <a:gd name="connsiteX0" fmla="*/ 0 w 7028224"/>
              <a:gd name="connsiteY0" fmla="*/ 516606 h 890619"/>
              <a:gd name="connsiteX1" fmla="*/ 2031070 w 7028224"/>
              <a:gd name="connsiteY1" fmla="*/ 859867 h 890619"/>
              <a:gd name="connsiteX2" fmla="*/ 2199260 w 7028224"/>
              <a:gd name="connsiteY2" fmla="*/ 870442 h 890619"/>
              <a:gd name="connsiteX3" fmla="*/ 7028224 w 7028224"/>
              <a:gd name="connsiteY3" fmla="*/ 150534 h 890619"/>
              <a:gd name="connsiteX4" fmla="*/ 4835116 w 7028224"/>
              <a:gd name="connsiteY4" fmla="*/ 0 h 890619"/>
              <a:gd name="connsiteX5" fmla="*/ 0 w 7028224"/>
              <a:gd name="connsiteY5" fmla="*/ 516606 h 890619"/>
              <a:gd name="connsiteX0" fmla="*/ 0 w 7028224"/>
              <a:gd name="connsiteY0" fmla="*/ 516606 h 859867"/>
              <a:gd name="connsiteX1" fmla="*/ 2031070 w 7028224"/>
              <a:gd name="connsiteY1" fmla="*/ 859867 h 859867"/>
              <a:gd name="connsiteX2" fmla="*/ 7028224 w 7028224"/>
              <a:gd name="connsiteY2" fmla="*/ 150534 h 859867"/>
              <a:gd name="connsiteX3" fmla="*/ 4835116 w 7028224"/>
              <a:gd name="connsiteY3" fmla="*/ 0 h 859867"/>
              <a:gd name="connsiteX4" fmla="*/ 0 w 7028224"/>
              <a:gd name="connsiteY4" fmla="*/ 516606 h 859867"/>
              <a:gd name="connsiteX0" fmla="*/ 0 w 7028224"/>
              <a:gd name="connsiteY0" fmla="*/ 663326 h 859867"/>
              <a:gd name="connsiteX1" fmla="*/ 2031070 w 7028224"/>
              <a:gd name="connsiteY1" fmla="*/ 859867 h 859867"/>
              <a:gd name="connsiteX2" fmla="*/ 7028224 w 7028224"/>
              <a:gd name="connsiteY2" fmla="*/ 150534 h 859867"/>
              <a:gd name="connsiteX3" fmla="*/ 4835116 w 7028224"/>
              <a:gd name="connsiteY3" fmla="*/ 0 h 859867"/>
              <a:gd name="connsiteX4" fmla="*/ 0 w 7028224"/>
              <a:gd name="connsiteY4" fmla="*/ 663326 h 859867"/>
              <a:gd name="connsiteX0" fmla="*/ 0 w 7028224"/>
              <a:gd name="connsiteY0" fmla="*/ 663326 h 832357"/>
              <a:gd name="connsiteX1" fmla="*/ 1532998 w 7028224"/>
              <a:gd name="connsiteY1" fmla="*/ 832357 h 832357"/>
              <a:gd name="connsiteX2" fmla="*/ 7028224 w 7028224"/>
              <a:gd name="connsiteY2" fmla="*/ 150534 h 832357"/>
              <a:gd name="connsiteX3" fmla="*/ 4835116 w 7028224"/>
              <a:gd name="connsiteY3" fmla="*/ 0 h 832357"/>
              <a:gd name="connsiteX4" fmla="*/ 0 w 7028224"/>
              <a:gd name="connsiteY4" fmla="*/ 663326 h 832357"/>
              <a:gd name="connsiteX0" fmla="*/ 0 w 7028224"/>
              <a:gd name="connsiteY0" fmla="*/ 947595 h 1116626"/>
              <a:gd name="connsiteX1" fmla="*/ 1532998 w 7028224"/>
              <a:gd name="connsiteY1" fmla="*/ 1116626 h 1116626"/>
              <a:gd name="connsiteX2" fmla="*/ 7028224 w 7028224"/>
              <a:gd name="connsiteY2" fmla="*/ 434803 h 1116626"/>
              <a:gd name="connsiteX3" fmla="*/ 5283996 w 7028224"/>
              <a:gd name="connsiteY3" fmla="*/ 0 h 1116626"/>
              <a:gd name="connsiteX4" fmla="*/ 0 w 7028224"/>
              <a:gd name="connsiteY4" fmla="*/ 947595 h 1116626"/>
              <a:gd name="connsiteX0" fmla="*/ 0 w 6714623"/>
              <a:gd name="connsiteY0" fmla="*/ 947595 h 1116626"/>
              <a:gd name="connsiteX1" fmla="*/ 1532998 w 6714623"/>
              <a:gd name="connsiteY1" fmla="*/ 1116626 h 1116626"/>
              <a:gd name="connsiteX2" fmla="*/ 6714623 w 6714623"/>
              <a:gd name="connsiteY2" fmla="*/ 104683 h 1116626"/>
              <a:gd name="connsiteX3" fmla="*/ 5283996 w 6714623"/>
              <a:gd name="connsiteY3" fmla="*/ 0 h 1116626"/>
              <a:gd name="connsiteX4" fmla="*/ 0 w 6714623"/>
              <a:gd name="connsiteY4" fmla="*/ 947595 h 1116626"/>
              <a:gd name="connsiteX0" fmla="*/ 0 w 6714623"/>
              <a:gd name="connsiteY0" fmla="*/ 947595 h 1116626"/>
              <a:gd name="connsiteX1" fmla="*/ 1532998 w 6714623"/>
              <a:gd name="connsiteY1" fmla="*/ 1116626 h 1116626"/>
              <a:gd name="connsiteX2" fmla="*/ 6714623 w 6714623"/>
              <a:gd name="connsiteY2" fmla="*/ 104683 h 1116626"/>
              <a:gd name="connsiteX3" fmla="*/ 5283996 w 6714623"/>
              <a:gd name="connsiteY3" fmla="*/ 0 h 1116626"/>
              <a:gd name="connsiteX4" fmla="*/ 0 w 6714623"/>
              <a:gd name="connsiteY4" fmla="*/ 947595 h 1116626"/>
              <a:gd name="connsiteX0" fmla="*/ 0 w 6714623"/>
              <a:gd name="connsiteY0" fmla="*/ 947595 h 1116626"/>
              <a:gd name="connsiteX1" fmla="*/ 1532998 w 6714623"/>
              <a:gd name="connsiteY1" fmla="*/ 1116626 h 1116626"/>
              <a:gd name="connsiteX2" fmla="*/ 6714623 w 6714623"/>
              <a:gd name="connsiteY2" fmla="*/ 104683 h 1116626"/>
              <a:gd name="connsiteX3" fmla="*/ 5283996 w 6714623"/>
              <a:gd name="connsiteY3" fmla="*/ 0 h 1116626"/>
              <a:gd name="connsiteX4" fmla="*/ 0 w 6714623"/>
              <a:gd name="connsiteY4" fmla="*/ 947595 h 1116626"/>
              <a:gd name="connsiteX0" fmla="*/ 0 w 6714623"/>
              <a:gd name="connsiteY0" fmla="*/ 947595 h 1116626"/>
              <a:gd name="connsiteX1" fmla="*/ 1532998 w 6714623"/>
              <a:gd name="connsiteY1" fmla="*/ 1116626 h 1116626"/>
              <a:gd name="connsiteX2" fmla="*/ 6714623 w 6714623"/>
              <a:gd name="connsiteY2" fmla="*/ 104683 h 1116626"/>
              <a:gd name="connsiteX3" fmla="*/ 5283996 w 6714623"/>
              <a:gd name="connsiteY3" fmla="*/ 0 h 1116626"/>
              <a:gd name="connsiteX4" fmla="*/ 0 w 6714623"/>
              <a:gd name="connsiteY4" fmla="*/ 947595 h 1116626"/>
              <a:gd name="connsiteX0" fmla="*/ 0 w 6714623"/>
              <a:gd name="connsiteY0" fmla="*/ 947595 h 1125795"/>
              <a:gd name="connsiteX1" fmla="*/ 1200950 w 6714623"/>
              <a:gd name="connsiteY1" fmla="*/ 1125795 h 1125795"/>
              <a:gd name="connsiteX2" fmla="*/ 6714623 w 6714623"/>
              <a:gd name="connsiteY2" fmla="*/ 104683 h 1125795"/>
              <a:gd name="connsiteX3" fmla="*/ 5283996 w 6714623"/>
              <a:gd name="connsiteY3" fmla="*/ 0 h 1125795"/>
              <a:gd name="connsiteX4" fmla="*/ 0 w 6714623"/>
              <a:gd name="connsiteY4" fmla="*/ 947595 h 1125795"/>
              <a:gd name="connsiteX0" fmla="*/ 0 w 6769964"/>
              <a:gd name="connsiteY0" fmla="*/ 947595 h 1125795"/>
              <a:gd name="connsiteX1" fmla="*/ 1200950 w 6769964"/>
              <a:gd name="connsiteY1" fmla="*/ 1125795 h 1125795"/>
              <a:gd name="connsiteX2" fmla="*/ 6769964 w 6769964"/>
              <a:gd name="connsiteY2" fmla="*/ 159703 h 1125795"/>
              <a:gd name="connsiteX3" fmla="*/ 5283996 w 6769964"/>
              <a:gd name="connsiteY3" fmla="*/ 0 h 1125795"/>
              <a:gd name="connsiteX4" fmla="*/ 0 w 6769964"/>
              <a:gd name="connsiteY4" fmla="*/ 947595 h 112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964" h="1125795">
                <a:moveTo>
                  <a:pt x="0" y="947595"/>
                </a:moveTo>
                <a:lnTo>
                  <a:pt x="1200950" y="1125795"/>
                </a:lnTo>
                <a:lnTo>
                  <a:pt x="6769964" y="159703"/>
                </a:lnTo>
                <a:lnTo>
                  <a:pt x="5283996" y="0"/>
                </a:lnTo>
                <a:lnTo>
                  <a:pt x="0" y="947595"/>
                </a:lnTo>
                <a:close/>
              </a:path>
            </a:pathLst>
          </a:custGeom>
          <a:solidFill>
            <a:schemeClr val="tx1">
              <a:lumMod val="50000"/>
              <a:lumOff val="50000"/>
              <a:alpha val="25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6">
            <a:extLst>
              <a:ext uri="{FF2B5EF4-FFF2-40B4-BE49-F238E27FC236}">
                <a16:creationId xmlns:a16="http://schemas.microsoft.com/office/drawing/2014/main" id="{4601E14D-65DD-7A8F-A909-0DC8B4999CC9}"/>
              </a:ext>
            </a:extLst>
          </p:cNvPr>
          <p:cNvSpPr/>
          <p:nvPr/>
        </p:nvSpPr>
        <p:spPr>
          <a:xfrm>
            <a:off x="2274431" y="4811674"/>
            <a:ext cx="2509007" cy="545436"/>
          </a:xfrm>
          <a:prstGeom prst="rect">
            <a:avLst/>
          </a:prstGeom>
          <a:solidFill>
            <a:schemeClr val="accent1"/>
          </a:solidFill>
          <a:ln>
            <a:noFill/>
          </a:ln>
          <a:scene3d>
            <a:camera prst="orthographicFront">
              <a:rot lat="297669" lon="18624798" rev="52620"/>
            </a:camera>
            <a:lightRig rig="threePt" dir="t">
              <a:rot lat="0" lon="0" rev="1800000"/>
            </a:lightRig>
          </a:scene3d>
          <a:sp3d extrusionH="21717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87B6FBDE-2B8C-B165-A47F-AD727CE0D02F}"/>
              </a:ext>
            </a:extLst>
          </p:cNvPr>
          <p:cNvSpPr/>
          <p:nvPr/>
        </p:nvSpPr>
        <p:spPr>
          <a:xfrm>
            <a:off x="4729057" y="4266238"/>
            <a:ext cx="2509007" cy="545436"/>
          </a:xfrm>
          <a:prstGeom prst="rect">
            <a:avLst/>
          </a:prstGeom>
          <a:solidFill>
            <a:schemeClr val="accent2"/>
          </a:solidFill>
          <a:ln>
            <a:noFill/>
          </a:ln>
          <a:scene3d>
            <a:camera prst="orthographicFront">
              <a:rot lat="297669" lon="18624798" rev="52620"/>
            </a:camera>
            <a:lightRig rig="threePt" dir="t">
              <a:rot lat="0" lon="0" rev="1800000"/>
            </a:lightRig>
          </a:scene3d>
          <a:sp3d extrusionH="217170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447251D9-BF3A-0DD8-B281-47342BABAAB3}"/>
              </a:ext>
            </a:extLst>
          </p:cNvPr>
          <p:cNvSpPr/>
          <p:nvPr/>
        </p:nvSpPr>
        <p:spPr>
          <a:xfrm>
            <a:off x="7183683" y="3720802"/>
            <a:ext cx="2509007" cy="545436"/>
          </a:xfrm>
          <a:prstGeom prst="rect">
            <a:avLst/>
          </a:prstGeom>
          <a:solidFill>
            <a:schemeClr val="accent3"/>
          </a:solidFill>
          <a:ln>
            <a:noFill/>
          </a:ln>
          <a:scene3d>
            <a:camera prst="orthographicFront">
              <a:rot lat="297669" lon="18624798" rev="52620"/>
            </a:camera>
            <a:lightRig rig="threePt" dir="t">
              <a:rot lat="0" lon="0" rev="1800000"/>
            </a:lightRig>
          </a:scene3d>
          <a:sp3d extrusionH="2171700">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5B68D85F-BEED-0CBA-6B6C-6D7B07EFFC56}"/>
              </a:ext>
            </a:extLst>
          </p:cNvPr>
          <p:cNvSpPr/>
          <p:nvPr/>
        </p:nvSpPr>
        <p:spPr>
          <a:xfrm>
            <a:off x="9638310" y="3175366"/>
            <a:ext cx="2509007" cy="545436"/>
          </a:xfrm>
          <a:prstGeom prst="rect">
            <a:avLst/>
          </a:prstGeom>
          <a:solidFill>
            <a:schemeClr val="accent4"/>
          </a:solidFill>
          <a:ln>
            <a:noFill/>
          </a:ln>
          <a:scene3d>
            <a:camera prst="orthographicFront">
              <a:rot lat="297669" lon="18624798" rev="52620"/>
            </a:camera>
            <a:lightRig rig="threePt" dir="t">
              <a:rot lat="0" lon="0" rev="1800000"/>
            </a:lightRig>
          </a:scene3d>
          <a:sp3d extrusionH="2171700">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자유형: 도형 61">
            <a:extLst>
              <a:ext uri="{FF2B5EF4-FFF2-40B4-BE49-F238E27FC236}">
                <a16:creationId xmlns:a16="http://schemas.microsoft.com/office/drawing/2014/main" id="{6696B75C-3409-19A7-0CCF-2E68DB9BBFA7}"/>
              </a:ext>
            </a:extLst>
          </p:cNvPr>
          <p:cNvSpPr/>
          <p:nvPr/>
        </p:nvSpPr>
        <p:spPr>
          <a:xfrm rot="11266131">
            <a:off x="7907787" y="1455987"/>
            <a:ext cx="1046709" cy="2137124"/>
          </a:xfrm>
          <a:custGeom>
            <a:avLst/>
            <a:gdLst>
              <a:gd name="connsiteX0" fmla="*/ 2440006 w 3669051"/>
              <a:gd name="connsiteY0" fmla="*/ 3234462 h 7491301"/>
              <a:gd name="connsiteX1" fmla="*/ 2357940 w 3669051"/>
              <a:gd name="connsiteY1" fmla="*/ 3208044 h 7491301"/>
              <a:gd name="connsiteX2" fmla="*/ 2242879 w 3669051"/>
              <a:gd name="connsiteY2" fmla="*/ 3195229 h 7491301"/>
              <a:gd name="connsiteX3" fmla="*/ 1996032 w 3669051"/>
              <a:gd name="connsiteY3" fmla="*/ 3192649 h 7491301"/>
              <a:gd name="connsiteX4" fmla="*/ 1857994 w 3669051"/>
              <a:gd name="connsiteY4" fmla="*/ 3219020 h 7491301"/>
              <a:gd name="connsiteX5" fmla="*/ 1857996 w 3669051"/>
              <a:gd name="connsiteY5" fmla="*/ 456605 h 7491301"/>
              <a:gd name="connsiteX6" fmla="*/ 1859951 w 3669051"/>
              <a:gd name="connsiteY6" fmla="*/ 437212 h 7491301"/>
              <a:gd name="connsiteX7" fmla="*/ 1859951 w 3669051"/>
              <a:gd name="connsiteY7" fmla="*/ 285783 h 7491301"/>
              <a:gd name="connsiteX8" fmla="*/ 2145734 w 3669051"/>
              <a:gd name="connsiteY8" fmla="*/ 0 h 7491301"/>
              <a:gd name="connsiteX9" fmla="*/ 2431517 w 3669051"/>
              <a:gd name="connsiteY9" fmla="*/ 285783 h 7491301"/>
              <a:gd name="connsiteX10" fmla="*/ 2431517 w 3669051"/>
              <a:gd name="connsiteY10" fmla="*/ 389658 h 7491301"/>
              <a:gd name="connsiteX11" fmla="*/ 2434094 w 3669051"/>
              <a:gd name="connsiteY11" fmla="*/ 397959 h 7491301"/>
              <a:gd name="connsiteX12" fmla="*/ 2440006 w 3669051"/>
              <a:gd name="connsiteY12" fmla="*/ 456607 h 7491301"/>
              <a:gd name="connsiteX13" fmla="*/ 3663885 w 3669051"/>
              <a:gd name="connsiteY13" fmla="*/ 4971430 h 7491301"/>
              <a:gd name="connsiteX14" fmla="*/ 3087037 w 3669051"/>
              <a:gd name="connsiteY14" fmla="*/ 4645749 h 7491301"/>
              <a:gd name="connsiteX15" fmla="*/ 3087039 w 3669051"/>
              <a:gd name="connsiteY15" fmla="*/ 3741112 h 7491301"/>
              <a:gd name="connsiteX16" fmla="*/ 3378045 w 3669051"/>
              <a:gd name="connsiteY16" fmla="*/ 3450104 h 7491301"/>
              <a:gd name="connsiteX17" fmla="*/ 3378043 w 3669051"/>
              <a:gd name="connsiteY17" fmla="*/ 3450108 h 7491301"/>
              <a:gd name="connsiteX18" fmla="*/ 3669049 w 3669051"/>
              <a:gd name="connsiteY18" fmla="*/ 3741114 h 7491301"/>
              <a:gd name="connsiteX19" fmla="*/ 3669051 w 3669051"/>
              <a:gd name="connsiteY19" fmla="*/ 4937261 h 7491301"/>
              <a:gd name="connsiteX20" fmla="*/ 1342726 w 3669051"/>
              <a:gd name="connsiteY20" fmla="*/ 5124927 h 7491301"/>
              <a:gd name="connsiteX21" fmla="*/ 707169 w 3669051"/>
              <a:gd name="connsiteY21" fmla="*/ 5064813 h 7491301"/>
              <a:gd name="connsiteX22" fmla="*/ 444860 w 3669051"/>
              <a:gd name="connsiteY22" fmla="*/ 4747698 h 7491301"/>
              <a:gd name="connsiteX23" fmla="*/ 761974 w 3669051"/>
              <a:gd name="connsiteY23" fmla="*/ 4485386 h 7491301"/>
              <a:gd name="connsiteX24" fmla="*/ 1338334 w 3669051"/>
              <a:gd name="connsiteY24" fmla="*/ 4539903 h 7491301"/>
              <a:gd name="connsiteX25" fmla="*/ 2481818 w 3669051"/>
              <a:gd name="connsiteY25" fmla="*/ 6067117 h 7491301"/>
              <a:gd name="connsiteX26" fmla="*/ 1819099 w 3669051"/>
              <a:gd name="connsiteY26" fmla="*/ 5965334 h 7491301"/>
              <a:gd name="connsiteX27" fmla="*/ 1776969 w 3669051"/>
              <a:gd name="connsiteY27" fmla="*/ 5958180 h 7491301"/>
              <a:gd name="connsiteX28" fmla="*/ 1766444 w 3669051"/>
              <a:gd name="connsiteY28" fmla="*/ 5954129 h 7491301"/>
              <a:gd name="connsiteX29" fmla="*/ 1764895 w 3669051"/>
              <a:gd name="connsiteY29" fmla="*/ 5953533 h 7491301"/>
              <a:gd name="connsiteX30" fmla="*/ 1669123 w 3669051"/>
              <a:gd name="connsiteY30" fmla="*/ 5916672 h 7491301"/>
              <a:gd name="connsiteX31" fmla="*/ 1534796 w 3669051"/>
              <a:gd name="connsiteY31" fmla="*/ 5681375 h 7491301"/>
              <a:gd name="connsiteX32" fmla="*/ 1535024 w 3669051"/>
              <a:gd name="connsiteY32" fmla="*/ 5677992 h 7491301"/>
              <a:gd name="connsiteX33" fmla="*/ 1529638 w 3669051"/>
              <a:gd name="connsiteY33" fmla="*/ 5659973 h 7491301"/>
              <a:gd name="connsiteX34" fmla="*/ 1522264 w 3669051"/>
              <a:gd name="connsiteY34" fmla="*/ 5578283 h 7491301"/>
              <a:gd name="connsiteX35" fmla="*/ 1539496 w 3669051"/>
              <a:gd name="connsiteY35" fmla="*/ 3929119 h 7491301"/>
              <a:gd name="connsiteX36" fmla="*/ 468177 w 3669051"/>
              <a:gd name="connsiteY36" fmla="*/ 3851970 h 7491301"/>
              <a:gd name="connsiteX37" fmla="*/ 356839 w 3669051"/>
              <a:gd name="connsiteY37" fmla="*/ 3821025 h 7491301"/>
              <a:gd name="connsiteX38" fmla="*/ 347240 w 3669051"/>
              <a:gd name="connsiteY38" fmla="*/ 3813496 h 7491301"/>
              <a:gd name="connsiteX39" fmla="*/ 340338 w 3669051"/>
              <a:gd name="connsiteY39" fmla="*/ 3812854 h 7491301"/>
              <a:gd name="connsiteX40" fmla="*/ 135089 w 3669051"/>
              <a:gd name="connsiteY40" fmla="*/ 3565146 h 7491301"/>
              <a:gd name="connsiteX41" fmla="*/ 0 w 3669051"/>
              <a:gd name="connsiteY41" fmla="*/ 1998454 h 7491301"/>
              <a:gd name="connsiteX42" fmla="*/ 244505 w 3669051"/>
              <a:gd name="connsiteY42" fmla="*/ 1798397 h 7491301"/>
              <a:gd name="connsiteX43" fmla="*/ 545943 w 3669051"/>
              <a:gd name="connsiteY43" fmla="*/ 1997374 h 7491301"/>
              <a:gd name="connsiteX44" fmla="*/ 556336 w 3669051"/>
              <a:gd name="connsiteY44" fmla="*/ 2048419 h 7491301"/>
              <a:gd name="connsiteX45" fmla="*/ 558157 w 3669051"/>
              <a:gd name="connsiteY45" fmla="*/ 2048419 h 7491301"/>
              <a:gd name="connsiteX46" fmla="*/ 690393 w 3669051"/>
              <a:gd name="connsiteY46" fmla="*/ 3284455 h 7491301"/>
              <a:gd name="connsiteX47" fmla="*/ 1939025 w 3669051"/>
              <a:gd name="connsiteY47" fmla="*/ 3374370 h 7491301"/>
              <a:gd name="connsiteX48" fmla="*/ 1950279 w 3669051"/>
              <a:gd name="connsiteY48" fmla="*/ 3372220 h 7491301"/>
              <a:gd name="connsiteX49" fmla="*/ 2125166 w 3669051"/>
              <a:gd name="connsiteY49" fmla="*/ 3374048 h 7491301"/>
              <a:gd name="connsiteX50" fmla="*/ 2525854 w 3669051"/>
              <a:gd name="connsiteY50" fmla="*/ 3783197 h 7491301"/>
              <a:gd name="connsiteX51" fmla="*/ 2510000 w 3669051"/>
              <a:gd name="connsiteY51" fmla="*/ 5300375 h 7491301"/>
              <a:gd name="connsiteX52" fmla="*/ 2983291 w 3669051"/>
              <a:gd name="connsiteY52" fmla="*/ 4887309 h 7491301"/>
              <a:gd name="connsiteX53" fmla="*/ 3518010 w 3669051"/>
              <a:gd name="connsiteY53" fmla="*/ 5189204 h 7491301"/>
              <a:gd name="connsiteX54" fmla="*/ 3491316 w 3669051"/>
              <a:gd name="connsiteY54" fmla="*/ 5205399 h 7491301"/>
              <a:gd name="connsiteX55" fmla="*/ 3473613 w 3669051"/>
              <a:gd name="connsiteY55" fmla="*/ 5208974 h 7491301"/>
              <a:gd name="connsiteX56" fmla="*/ 3420565 w 3669051"/>
              <a:gd name="connsiteY56" fmla="*/ 5278174 h 7491301"/>
              <a:gd name="connsiteX57" fmla="*/ 2582196 w 3669051"/>
              <a:gd name="connsiteY57" fmla="*/ 6009864 h 7491301"/>
              <a:gd name="connsiteX58" fmla="*/ 2481818 w 3669051"/>
              <a:gd name="connsiteY58" fmla="*/ 6067117 h 7491301"/>
              <a:gd name="connsiteX59" fmla="*/ 1851416 w 3669051"/>
              <a:gd name="connsiteY59" fmla="*/ 7491253 h 7491301"/>
              <a:gd name="connsiteX60" fmla="*/ 1186542 w 3669051"/>
              <a:gd name="connsiteY60" fmla="*/ 6934581 h 7491301"/>
              <a:gd name="connsiteX61" fmla="*/ 1730800 w 3669051"/>
              <a:gd name="connsiteY61" fmla="*/ 6131285 h 7491301"/>
              <a:gd name="connsiteX62" fmla="*/ 2534095 w 3669051"/>
              <a:gd name="connsiteY62" fmla="*/ 6675543 h 7491301"/>
              <a:gd name="connsiteX63" fmla="*/ 1989837 w 3669051"/>
              <a:gd name="connsiteY63" fmla="*/ 7478839 h 7491301"/>
              <a:gd name="connsiteX64" fmla="*/ 1851416 w 3669051"/>
              <a:gd name="connsiteY64" fmla="*/ 7491253 h 749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669051" h="7491301">
                <a:moveTo>
                  <a:pt x="2440006" y="3234462"/>
                </a:moveTo>
                <a:lnTo>
                  <a:pt x="2357940" y="3208044"/>
                </a:lnTo>
                <a:cubicBezTo>
                  <a:pt x="2320813" y="3200041"/>
                  <a:pt x="2282333" y="3195641"/>
                  <a:pt x="2242879" y="3195229"/>
                </a:cubicBezTo>
                <a:lnTo>
                  <a:pt x="1996032" y="3192649"/>
                </a:lnTo>
                <a:lnTo>
                  <a:pt x="1857994" y="3219020"/>
                </a:lnTo>
                <a:cubicBezTo>
                  <a:pt x="1857994" y="2298216"/>
                  <a:pt x="1857996" y="1377410"/>
                  <a:pt x="1857996" y="456605"/>
                </a:cubicBezTo>
                <a:lnTo>
                  <a:pt x="1859951" y="437212"/>
                </a:lnTo>
                <a:lnTo>
                  <a:pt x="1859951" y="285783"/>
                </a:lnTo>
                <a:cubicBezTo>
                  <a:pt x="1859951" y="127949"/>
                  <a:pt x="1987900" y="0"/>
                  <a:pt x="2145734" y="0"/>
                </a:cubicBezTo>
                <a:cubicBezTo>
                  <a:pt x="2303568" y="0"/>
                  <a:pt x="2431517" y="127949"/>
                  <a:pt x="2431517" y="285783"/>
                </a:cubicBezTo>
                <a:lnTo>
                  <a:pt x="2431517" y="389658"/>
                </a:lnTo>
                <a:lnTo>
                  <a:pt x="2434094" y="397959"/>
                </a:lnTo>
                <a:cubicBezTo>
                  <a:pt x="2437970" y="416903"/>
                  <a:pt x="2440006" y="436517"/>
                  <a:pt x="2440006" y="456607"/>
                </a:cubicBezTo>
                <a:close/>
                <a:moveTo>
                  <a:pt x="3663885" y="4971430"/>
                </a:moveTo>
                <a:lnTo>
                  <a:pt x="3087037" y="4645749"/>
                </a:lnTo>
                <a:cubicBezTo>
                  <a:pt x="3087037" y="4344204"/>
                  <a:pt x="3087039" y="4042657"/>
                  <a:pt x="3087039" y="3741112"/>
                </a:cubicBezTo>
                <a:cubicBezTo>
                  <a:pt x="3087039" y="3580393"/>
                  <a:pt x="3217327" y="3450106"/>
                  <a:pt x="3378045" y="3450104"/>
                </a:cubicBezTo>
                <a:cubicBezTo>
                  <a:pt x="3378045" y="3450106"/>
                  <a:pt x="3378043" y="3450106"/>
                  <a:pt x="3378043" y="3450108"/>
                </a:cubicBezTo>
                <a:cubicBezTo>
                  <a:pt x="3538761" y="3450108"/>
                  <a:pt x="3669051" y="3580396"/>
                  <a:pt x="3669049" y="3741114"/>
                </a:cubicBezTo>
                <a:cubicBezTo>
                  <a:pt x="3669049" y="4139829"/>
                  <a:pt x="3669051" y="4538546"/>
                  <a:pt x="3669051" y="4937261"/>
                </a:cubicBezTo>
                <a:close/>
                <a:moveTo>
                  <a:pt x="1342726" y="5124927"/>
                </a:moveTo>
                <a:lnTo>
                  <a:pt x="707169" y="5064813"/>
                </a:lnTo>
                <a:cubicBezTo>
                  <a:pt x="547166" y="5049680"/>
                  <a:pt x="429726" y="4907702"/>
                  <a:pt x="444860" y="4747698"/>
                </a:cubicBezTo>
                <a:cubicBezTo>
                  <a:pt x="459994" y="4587693"/>
                  <a:pt x="601972" y="4470253"/>
                  <a:pt x="761974" y="4485386"/>
                </a:cubicBezTo>
                <a:lnTo>
                  <a:pt x="1338334" y="4539903"/>
                </a:lnTo>
                <a:close/>
                <a:moveTo>
                  <a:pt x="2481818" y="6067117"/>
                </a:moveTo>
                <a:cubicBezTo>
                  <a:pt x="2354636" y="6059694"/>
                  <a:pt x="1936574" y="5983490"/>
                  <a:pt x="1819099" y="5965334"/>
                </a:cubicBezTo>
                <a:lnTo>
                  <a:pt x="1776969" y="5958180"/>
                </a:lnTo>
                <a:lnTo>
                  <a:pt x="1766444" y="5954129"/>
                </a:lnTo>
                <a:lnTo>
                  <a:pt x="1764895" y="5953533"/>
                </a:lnTo>
                <a:lnTo>
                  <a:pt x="1669123" y="5916672"/>
                </a:lnTo>
                <a:cubicBezTo>
                  <a:pt x="1589476" y="5865807"/>
                  <a:pt x="1538048" y="5778001"/>
                  <a:pt x="1534796" y="5681375"/>
                </a:cubicBezTo>
                <a:lnTo>
                  <a:pt x="1535024" y="5677992"/>
                </a:lnTo>
                <a:lnTo>
                  <a:pt x="1529638" y="5659973"/>
                </a:lnTo>
                <a:cubicBezTo>
                  <a:pt x="1524519" y="5633558"/>
                  <a:pt x="1521972" y="5606237"/>
                  <a:pt x="1522264" y="5578283"/>
                </a:cubicBezTo>
                <a:lnTo>
                  <a:pt x="1539496" y="3929119"/>
                </a:lnTo>
                <a:lnTo>
                  <a:pt x="468177" y="3851970"/>
                </a:lnTo>
                <a:cubicBezTo>
                  <a:pt x="428100" y="3849085"/>
                  <a:pt x="390506" y="3838212"/>
                  <a:pt x="356839" y="3821025"/>
                </a:cubicBezTo>
                <a:lnTo>
                  <a:pt x="347240" y="3813496"/>
                </a:lnTo>
                <a:lnTo>
                  <a:pt x="340338" y="3812854"/>
                </a:lnTo>
                <a:cubicBezTo>
                  <a:pt x="231784" y="3780038"/>
                  <a:pt x="147910" y="3685001"/>
                  <a:pt x="135089" y="3565146"/>
                </a:cubicBezTo>
                <a:lnTo>
                  <a:pt x="0" y="1998454"/>
                </a:lnTo>
                <a:cubicBezTo>
                  <a:pt x="32885" y="1892050"/>
                  <a:pt x="126726" y="1810262"/>
                  <a:pt x="244505" y="1798397"/>
                </a:cubicBezTo>
                <a:cubicBezTo>
                  <a:pt x="381914" y="1784555"/>
                  <a:pt x="506377" y="1870474"/>
                  <a:pt x="545943" y="1997374"/>
                </a:cubicBezTo>
                <a:lnTo>
                  <a:pt x="556336" y="2048419"/>
                </a:lnTo>
                <a:lnTo>
                  <a:pt x="558157" y="2048419"/>
                </a:lnTo>
                <a:lnTo>
                  <a:pt x="690393" y="3284455"/>
                </a:lnTo>
                <a:lnTo>
                  <a:pt x="1939025" y="3374370"/>
                </a:lnTo>
                <a:lnTo>
                  <a:pt x="1950279" y="3372220"/>
                </a:lnTo>
                <a:lnTo>
                  <a:pt x="2125166" y="3374048"/>
                </a:lnTo>
                <a:cubicBezTo>
                  <a:pt x="2348796" y="3376384"/>
                  <a:pt x="2528190" y="3559567"/>
                  <a:pt x="2525854" y="3783197"/>
                </a:cubicBezTo>
                <a:lnTo>
                  <a:pt x="2510000" y="5300375"/>
                </a:lnTo>
                <a:lnTo>
                  <a:pt x="2983291" y="4887309"/>
                </a:lnTo>
                <a:lnTo>
                  <a:pt x="3518010" y="5189204"/>
                </a:lnTo>
                <a:lnTo>
                  <a:pt x="3491316" y="5205399"/>
                </a:lnTo>
                <a:lnTo>
                  <a:pt x="3473613" y="5208974"/>
                </a:lnTo>
                <a:lnTo>
                  <a:pt x="3420565" y="5278174"/>
                </a:lnTo>
                <a:lnTo>
                  <a:pt x="2582196" y="6009864"/>
                </a:lnTo>
                <a:cubicBezTo>
                  <a:pt x="2551925" y="6036284"/>
                  <a:pt x="2517730" y="6055319"/>
                  <a:pt x="2481818" y="6067117"/>
                </a:cubicBezTo>
                <a:close/>
                <a:moveTo>
                  <a:pt x="1851416" y="7491253"/>
                </a:moveTo>
                <a:cubicBezTo>
                  <a:pt x="1532311" y="7487445"/>
                  <a:pt x="1249131" y="7260182"/>
                  <a:pt x="1186542" y="6934581"/>
                </a:cubicBezTo>
                <a:cubicBezTo>
                  <a:pt x="1115011" y="6562464"/>
                  <a:pt x="1358683" y="6202816"/>
                  <a:pt x="1730800" y="6131285"/>
                </a:cubicBezTo>
                <a:cubicBezTo>
                  <a:pt x="2102915" y="6059754"/>
                  <a:pt x="2462562" y="6303426"/>
                  <a:pt x="2534095" y="6675543"/>
                </a:cubicBezTo>
                <a:cubicBezTo>
                  <a:pt x="2605626" y="7047659"/>
                  <a:pt x="2361954" y="7407307"/>
                  <a:pt x="1989837" y="7478839"/>
                </a:cubicBezTo>
                <a:cubicBezTo>
                  <a:pt x="1943323" y="7487781"/>
                  <a:pt x="1897003" y="7491797"/>
                  <a:pt x="1851416" y="749125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7" name="Group 16">
            <a:extLst>
              <a:ext uri="{FF2B5EF4-FFF2-40B4-BE49-F238E27FC236}">
                <a16:creationId xmlns:a16="http://schemas.microsoft.com/office/drawing/2014/main" id="{B531345B-B02F-78DB-737B-89D0A327BC65}"/>
              </a:ext>
            </a:extLst>
          </p:cNvPr>
          <p:cNvGrpSpPr/>
          <p:nvPr/>
        </p:nvGrpSpPr>
        <p:grpSpPr>
          <a:xfrm>
            <a:off x="747076" y="3921399"/>
            <a:ext cx="2361947" cy="526992"/>
            <a:chOff x="700390" y="3661547"/>
            <a:chExt cx="2361947" cy="526992"/>
          </a:xfrm>
        </p:grpSpPr>
        <p:sp>
          <p:nvSpPr>
            <p:cNvPr id="19" name="TextBox 18">
              <a:extLst>
                <a:ext uri="{FF2B5EF4-FFF2-40B4-BE49-F238E27FC236}">
                  <a16:creationId xmlns:a16="http://schemas.microsoft.com/office/drawing/2014/main" id="{D1F2882D-1CDD-FAED-287D-ADA4664E0A08}"/>
                </a:ext>
              </a:extLst>
            </p:cNvPr>
            <p:cNvSpPr txBox="1"/>
            <p:nvPr/>
          </p:nvSpPr>
          <p:spPr>
            <a:xfrm>
              <a:off x="700390" y="3661547"/>
              <a:ext cx="666715" cy="523220"/>
            </a:xfrm>
            <a:prstGeom prst="rect">
              <a:avLst/>
            </a:prstGeom>
            <a:noFill/>
          </p:spPr>
          <p:txBody>
            <a:bodyPr wrap="square" lIns="108000" rIns="108000" rtlCol="0">
              <a:spAutoFit/>
            </a:bodyPr>
            <a:lstStyle/>
            <a:p>
              <a:pPr algn="ctr"/>
              <a:r>
                <a:rPr lang="en-US" altLang="ko-KR" sz="2800" b="1" dirty="0">
                  <a:solidFill>
                    <a:schemeClr val="accent1"/>
                  </a:solidFill>
                  <a:cs typeface="Arial" pitchFamily="34" charset="0"/>
                </a:rPr>
                <a:t>01</a:t>
              </a:r>
              <a:endParaRPr lang="ko-KR" altLang="en-US" sz="2800" b="1" dirty="0">
                <a:solidFill>
                  <a:schemeClr val="accent1"/>
                </a:solidFill>
                <a:cs typeface="Arial" pitchFamily="34" charset="0"/>
              </a:endParaRPr>
            </a:p>
          </p:txBody>
        </p:sp>
        <p:sp>
          <p:nvSpPr>
            <p:cNvPr id="21" name="TextBox 20">
              <a:extLst>
                <a:ext uri="{FF2B5EF4-FFF2-40B4-BE49-F238E27FC236}">
                  <a16:creationId xmlns:a16="http://schemas.microsoft.com/office/drawing/2014/main" id="{E4185663-439E-3E82-96A7-E0BC2516746B}"/>
                </a:ext>
              </a:extLst>
            </p:cNvPr>
            <p:cNvSpPr txBox="1"/>
            <p:nvPr/>
          </p:nvSpPr>
          <p:spPr>
            <a:xfrm>
              <a:off x="1294670" y="3665319"/>
              <a:ext cx="1767667" cy="523220"/>
            </a:xfrm>
            <a:prstGeom prst="rect">
              <a:avLst/>
            </a:prstGeom>
            <a:noFill/>
          </p:spPr>
          <p:txBody>
            <a:bodyPr wrap="square" rtlCol="0" anchor="ctr">
              <a:spAutoFit/>
            </a:bodyPr>
            <a:lstStyle/>
            <a:p>
              <a:r>
                <a:rPr lang="en-US" sz="1400" b="1" dirty="0"/>
                <a:t>Project Kickoff and Initial Discussions</a:t>
              </a:r>
              <a:endParaRPr lang="ko-KR" altLang="en-US" sz="1400" b="1"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15D97517-8528-54C2-E8BA-3B82E963AAB4}"/>
              </a:ext>
            </a:extLst>
          </p:cNvPr>
          <p:cNvGrpSpPr/>
          <p:nvPr/>
        </p:nvGrpSpPr>
        <p:grpSpPr>
          <a:xfrm>
            <a:off x="2822503" y="3325071"/>
            <a:ext cx="2651292" cy="525942"/>
            <a:chOff x="700390" y="3661547"/>
            <a:chExt cx="2651292" cy="525942"/>
          </a:xfrm>
        </p:grpSpPr>
        <p:sp>
          <p:nvSpPr>
            <p:cNvPr id="33" name="TextBox 32">
              <a:extLst>
                <a:ext uri="{FF2B5EF4-FFF2-40B4-BE49-F238E27FC236}">
                  <a16:creationId xmlns:a16="http://schemas.microsoft.com/office/drawing/2014/main" id="{A83E9BEA-9CE0-A8D8-C574-FE21CC9D2841}"/>
                </a:ext>
              </a:extLst>
            </p:cNvPr>
            <p:cNvSpPr txBox="1"/>
            <p:nvPr/>
          </p:nvSpPr>
          <p:spPr>
            <a:xfrm>
              <a:off x="700390" y="3661547"/>
              <a:ext cx="666715" cy="523220"/>
            </a:xfrm>
            <a:prstGeom prst="rect">
              <a:avLst/>
            </a:prstGeom>
            <a:noFill/>
          </p:spPr>
          <p:txBody>
            <a:bodyPr wrap="square" lIns="108000" rIns="108000" rtlCol="0">
              <a:spAutoFit/>
            </a:bodyPr>
            <a:lstStyle/>
            <a:p>
              <a:pPr algn="ctr"/>
              <a:r>
                <a:rPr lang="en-US" altLang="ko-KR" sz="2800" b="1" dirty="0">
                  <a:solidFill>
                    <a:schemeClr val="accent2"/>
                  </a:solidFill>
                  <a:cs typeface="Arial" pitchFamily="34" charset="0"/>
                </a:rPr>
                <a:t>02</a:t>
              </a:r>
              <a:endParaRPr lang="ko-KR" altLang="en-US" sz="2800" b="1" dirty="0">
                <a:solidFill>
                  <a:schemeClr val="accent2"/>
                </a:solidFill>
                <a:cs typeface="Arial" pitchFamily="34" charset="0"/>
              </a:endParaRPr>
            </a:p>
          </p:txBody>
        </p:sp>
        <p:sp>
          <p:nvSpPr>
            <p:cNvPr id="34" name="TextBox 33">
              <a:extLst>
                <a:ext uri="{FF2B5EF4-FFF2-40B4-BE49-F238E27FC236}">
                  <a16:creationId xmlns:a16="http://schemas.microsoft.com/office/drawing/2014/main" id="{FD78F0C5-C264-0D44-E66A-0CDCD171097B}"/>
                </a:ext>
              </a:extLst>
            </p:cNvPr>
            <p:cNvSpPr txBox="1"/>
            <p:nvPr/>
          </p:nvSpPr>
          <p:spPr>
            <a:xfrm>
              <a:off x="1312522" y="3664269"/>
              <a:ext cx="2039160"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Database Formation and Project </a:t>
              </a:r>
              <a:r>
                <a:rPr lang="en-US" altLang="ko-KR" sz="1400" b="1" dirty="0" err="1">
                  <a:solidFill>
                    <a:schemeClr val="tx1">
                      <a:lumMod val="75000"/>
                      <a:lumOff val="25000"/>
                    </a:schemeClr>
                  </a:solidFill>
                  <a:cs typeface="Arial" pitchFamily="34" charset="0"/>
                </a:rPr>
                <a:t>Initialisation</a:t>
              </a:r>
              <a:endParaRPr lang="ko-KR" altLang="en-US" sz="14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A832D081-B8C4-3403-1859-226624402D54}"/>
              </a:ext>
            </a:extLst>
          </p:cNvPr>
          <p:cNvGrpSpPr/>
          <p:nvPr/>
        </p:nvGrpSpPr>
        <p:grpSpPr>
          <a:xfrm>
            <a:off x="5328453" y="2591762"/>
            <a:ext cx="2824468" cy="954107"/>
            <a:chOff x="888897" y="3465795"/>
            <a:chExt cx="1832245" cy="954107"/>
          </a:xfrm>
        </p:grpSpPr>
        <p:sp>
          <p:nvSpPr>
            <p:cNvPr id="41" name="TextBox 40">
              <a:extLst>
                <a:ext uri="{FF2B5EF4-FFF2-40B4-BE49-F238E27FC236}">
                  <a16:creationId xmlns:a16="http://schemas.microsoft.com/office/drawing/2014/main" id="{5D1833B5-6980-86A6-7260-894C84538A8C}"/>
                </a:ext>
              </a:extLst>
            </p:cNvPr>
            <p:cNvSpPr txBox="1"/>
            <p:nvPr/>
          </p:nvSpPr>
          <p:spPr>
            <a:xfrm>
              <a:off x="888897" y="3693441"/>
              <a:ext cx="453004" cy="523220"/>
            </a:xfrm>
            <a:prstGeom prst="rect">
              <a:avLst/>
            </a:prstGeom>
            <a:noFill/>
          </p:spPr>
          <p:txBody>
            <a:bodyPr wrap="square" lIns="108000" rIns="108000" rtlCol="0">
              <a:spAutoFit/>
            </a:bodyPr>
            <a:lstStyle/>
            <a:p>
              <a:pPr algn="ctr"/>
              <a:r>
                <a:rPr lang="en-US" altLang="ko-KR" sz="2800" b="1" dirty="0">
                  <a:solidFill>
                    <a:schemeClr val="accent3"/>
                  </a:solidFill>
                  <a:cs typeface="Arial" pitchFamily="34" charset="0"/>
                </a:rPr>
                <a:t>03</a:t>
              </a:r>
              <a:endParaRPr lang="ko-KR" altLang="en-US" sz="2800" b="1" dirty="0">
                <a:solidFill>
                  <a:schemeClr val="accent3"/>
                </a:solidFill>
                <a:cs typeface="Arial" pitchFamily="34" charset="0"/>
              </a:endParaRPr>
            </a:p>
          </p:txBody>
        </p:sp>
        <p:sp>
          <p:nvSpPr>
            <p:cNvPr id="42" name="TextBox 41">
              <a:extLst>
                <a:ext uri="{FF2B5EF4-FFF2-40B4-BE49-F238E27FC236}">
                  <a16:creationId xmlns:a16="http://schemas.microsoft.com/office/drawing/2014/main" id="{55390CAB-5F9A-D485-C970-7B0549C73E12}"/>
                </a:ext>
              </a:extLst>
            </p:cNvPr>
            <p:cNvSpPr txBox="1"/>
            <p:nvPr/>
          </p:nvSpPr>
          <p:spPr>
            <a:xfrm>
              <a:off x="1266444" y="3465795"/>
              <a:ext cx="1454698" cy="954107"/>
            </a:xfrm>
            <a:prstGeom prst="rect">
              <a:avLst/>
            </a:prstGeom>
            <a:noFill/>
          </p:spPr>
          <p:txBody>
            <a:bodyPr wrap="square" rtlCol="0" anchor="ctr">
              <a:spAutoFit/>
            </a:bodyPr>
            <a:lstStyle/>
            <a:p>
              <a:r>
                <a:rPr lang="en-US" sz="1400" b="1" dirty="0"/>
                <a:t>Backend API Development and Frontend UI Design</a:t>
              </a:r>
              <a:endParaRPr lang="ko-KR" altLang="en-US" sz="1400" b="1"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44F0AD4B-9B5C-BC5C-BC55-B56F911C7E19}"/>
              </a:ext>
            </a:extLst>
          </p:cNvPr>
          <p:cNvGrpSpPr/>
          <p:nvPr/>
        </p:nvGrpSpPr>
        <p:grpSpPr>
          <a:xfrm>
            <a:off x="8952611" y="2308776"/>
            <a:ext cx="2902532" cy="525941"/>
            <a:chOff x="700390" y="3661547"/>
            <a:chExt cx="2902532" cy="525941"/>
          </a:xfrm>
        </p:grpSpPr>
        <p:sp>
          <p:nvSpPr>
            <p:cNvPr id="49" name="TextBox 48">
              <a:extLst>
                <a:ext uri="{FF2B5EF4-FFF2-40B4-BE49-F238E27FC236}">
                  <a16:creationId xmlns:a16="http://schemas.microsoft.com/office/drawing/2014/main" id="{2685AEB3-A7CE-8CBB-D051-6939B3A0D108}"/>
                </a:ext>
              </a:extLst>
            </p:cNvPr>
            <p:cNvSpPr txBox="1"/>
            <p:nvPr/>
          </p:nvSpPr>
          <p:spPr>
            <a:xfrm>
              <a:off x="700390" y="3661547"/>
              <a:ext cx="666715" cy="507831"/>
            </a:xfrm>
            <a:prstGeom prst="rect">
              <a:avLst/>
            </a:prstGeom>
            <a:noFill/>
          </p:spPr>
          <p:txBody>
            <a:bodyPr wrap="square" lIns="108000" rIns="108000" rtlCol="0">
              <a:spAutoFit/>
            </a:bodyPr>
            <a:lstStyle/>
            <a:p>
              <a:pPr algn="ctr"/>
              <a:r>
                <a:rPr lang="en-US" altLang="ko-KR" sz="2700" b="1" dirty="0">
                  <a:solidFill>
                    <a:schemeClr val="accent4"/>
                  </a:solidFill>
                  <a:cs typeface="Arial" pitchFamily="34" charset="0"/>
                </a:rPr>
                <a:t>04</a:t>
              </a:r>
              <a:endParaRPr lang="ko-KR" altLang="en-US" sz="2700" b="1" dirty="0">
                <a:solidFill>
                  <a:schemeClr val="accent4"/>
                </a:solidFill>
                <a:cs typeface="Arial" pitchFamily="34" charset="0"/>
              </a:endParaRPr>
            </a:p>
          </p:txBody>
        </p:sp>
        <p:sp>
          <p:nvSpPr>
            <p:cNvPr id="50" name="TextBox 49">
              <a:extLst>
                <a:ext uri="{FF2B5EF4-FFF2-40B4-BE49-F238E27FC236}">
                  <a16:creationId xmlns:a16="http://schemas.microsoft.com/office/drawing/2014/main" id="{B1D38AC6-ADC8-42CA-7B25-2945700BEEA1}"/>
                </a:ext>
              </a:extLst>
            </p:cNvPr>
            <p:cNvSpPr txBox="1"/>
            <p:nvPr/>
          </p:nvSpPr>
          <p:spPr>
            <a:xfrm>
              <a:off x="1312522" y="3664268"/>
              <a:ext cx="2290400"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Backend Frontend Integration</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58174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67D703BC-D006-44EF-A946-5D69C0B3BE68}"/>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JIRA SPRINT BOARD</a:t>
            </a:r>
          </a:p>
        </p:txBody>
      </p:sp>
      <p:sp>
        <p:nvSpPr>
          <p:cNvPr id="21" name="正方形/長方形 9">
            <a:extLst>
              <a:ext uri="{FF2B5EF4-FFF2-40B4-BE49-F238E27FC236}">
                <a16:creationId xmlns:a16="http://schemas.microsoft.com/office/drawing/2014/main" id="{9B5CCA95-1F8D-9C77-3F1B-2595BA7A0F9A}"/>
              </a:ext>
            </a:extLst>
          </p:cNvPr>
          <p:cNvSpPr/>
          <p:nvPr/>
        </p:nvSpPr>
        <p:spPr>
          <a:xfrm>
            <a:off x="377144" y="10473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a:extLst>
              <a:ext uri="{FF2B5EF4-FFF2-40B4-BE49-F238E27FC236}">
                <a16:creationId xmlns:a16="http://schemas.microsoft.com/office/drawing/2014/main" id="{04EA4034-DB1E-0F24-F500-86CE54F5B6D3}"/>
              </a:ext>
            </a:extLst>
          </p:cNvPr>
          <p:cNvPicPr>
            <a:picLocks noChangeAspect="1"/>
          </p:cNvPicPr>
          <p:nvPr/>
        </p:nvPicPr>
        <p:blipFill>
          <a:blip r:embed="rId2"/>
          <a:stretch>
            <a:fillRect/>
          </a:stretch>
        </p:blipFill>
        <p:spPr>
          <a:xfrm>
            <a:off x="1495728" y="1720849"/>
            <a:ext cx="9077022" cy="3983081"/>
          </a:xfrm>
          <a:prstGeom prst="rect">
            <a:avLst/>
          </a:prstGeom>
        </p:spPr>
      </p:pic>
      <p:sp>
        <p:nvSpPr>
          <p:cNvPr id="2" name="Isosceles Triangle 1">
            <a:extLst>
              <a:ext uri="{FF2B5EF4-FFF2-40B4-BE49-F238E27FC236}">
                <a16:creationId xmlns:a16="http://schemas.microsoft.com/office/drawing/2014/main" id="{F39C0DDE-96E3-2823-0BD1-B3D6D38AA823}"/>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4BF994C-48E8-BAA1-F47A-F424CD563AE4}"/>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F4E82998-E0A3-3BAA-8F73-81AE3FCED31D}"/>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D7C4E7E6-C557-A2EC-020F-93CAF4380687}"/>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Tree>
    <p:extLst>
      <p:ext uri="{BB962C8B-B14F-4D97-AF65-F5344CB8AC3E}">
        <p14:creationId xmlns:p14="http://schemas.microsoft.com/office/powerpoint/2010/main" val="1895085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1860F5-7EE4-4856-86C4-1F084DAC284B}"/>
              </a:ext>
            </a:extLst>
          </p:cNvPr>
          <p:cNvSpPr/>
          <p:nvPr/>
        </p:nvSpPr>
        <p:spPr>
          <a:xfrm>
            <a:off x="3458145" y="1597586"/>
            <a:ext cx="5339486" cy="3923382"/>
          </a:xfrm>
          <a:prstGeom prst="rect">
            <a:avLst/>
          </a:prstGeom>
        </p:spPr>
        <p:txBody>
          <a:bodyPr wrap="square">
            <a:spAutoFit/>
          </a:bodyPr>
          <a:lstStyle/>
          <a:p>
            <a:pPr algn="ctr"/>
            <a:r>
              <a:rPr lang="en-US" sz="8800" dirty="0">
                <a:solidFill>
                  <a:srgbClr val="4C1F95"/>
                </a:solidFill>
                <a:latin typeface="Roboto" panose="02000000000000000000" pitchFamily="2" charset="0"/>
                <a:ea typeface="Roboto" panose="02000000000000000000" pitchFamily="2" charset="0"/>
                <a:cs typeface="Times New Roman" panose="02020603050405020304" pitchFamily="18" charset="0"/>
              </a:rPr>
              <a:t>“</a:t>
            </a:r>
          </a:p>
          <a:p>
            <a:pPr algn="ctr"/>
            <a:r>
              <a:rPr lang="en-US" sz="3600" dirty="0">
                <a:solidFill>
                  <a:srgbClr val="4C1F95"/>
                </a:solidFill>
                <a:latin typeface="Roboto" panose="02000000000000000000" pitchFamily="2" charset="0"/>
                <a:ea typeface="Roboto" panose="02000000000000000000" pitchFamily="2" charset="0"/>
                <a:cs typeface="Times New Roman" panose="02020603050405020304" pitchFamily="18" charset="0"/>
              </a:rPr>
              <a:t>THANK YOU</a:t>
            </a:r>
            <a:endParaRPr lang="en-US" sz="3600" dirty="0">
              <a:solidFill>
                <a:srgbClr val="4C1F95"/>
              </a:solidFill>
              <a:latin typeface="Times New Roman" panose="02020603050405020304" pitchFamily="18" charset="0"/>
              <a:ea typeface="Roboto" panose="02000000000000000000" pitchFamily="2" charset="0"/>
              <a:cs typeface="Times New Roman" panose="02020603050405020304" pitchFamily="18" charset="0"/>
            </a:endParaRPr>
          </a:p>
          <a:p>
            <a:pPr algn="ctr"/>
            <a:endParaRPr lang="en-US" sz="3600" dirty="0">
              <a:solidFill>
                <a:srgbClr val="4C1F95"/>
              </a:solidFill>
              <a:latin typeface="Roboto" panose="02000000000000000000" pitchFamily="2" charset="0"/>
              <a:ea typeface="Roboto" panose="02000000000000000000" pitchFamily="2" charset="0"/>
              <a:cs typeface="Times New Roman" panose="02020603050405020304" pitchFamily="18" charset="0"/>
            </a:endParaRPr>
          </a:p>
          <a:p>
            <a:pPr algn="ctr">
              <a:lnSpc>
                <a:spcPct val="107000"/>
              </a:lnSpc>
              <a:spcAft>
                <a:spcPts val="800"/>
              </a:spcAft>
            </a:pPr>
            <a:r>
              <a:rPr lang="en-US" sz="8800" dirty="0">
                <a:solidFill>
                  <a:srgbClr val="4C1F95"/>
                </a:solidFill>
                <a:latin typeface="Roboto" panose="02000000000000000000" pitchFamily="2" charset="0"/>
                <a:ea typeface="Roboto" panose="02000000000000000000" pitchFamily="2" charset="0"/>
                <a:cs typeface="Times New Roman" panose="02020603050405020304" pitchFamily="18" charset="0"/>
              </a:rPr>
              <a:t>“ </a:t>
            </a:r>
          </a:p>
        </p:txBody>
      </p:sp>
      <p:sp>
        <p:nvSpPr>
          <p:cNvPr id="10" name="Isosceles Triangle 9">
            <a:extLst>
              <a:ext uri="{FF2B5EF4-FFF2-40B4-BE49-F238E27FC236}">
                <a16:creationId xmlns:a16="http://schemas.microsoft.com/office/drawing/2014/main" id="{17AD625F-7A7D-4D89-ADC4-09CEE5462E5E}"/>
              </a:ext>
            </a:extLst>
          </p:cNvPr>
          <p:cNvSpPr/>
          <p:nvPr/>
        </p:nvSpPr>
        <p:spPr>
          <a:xfrm rot="5400000" flipH="1">
            <a:off x="3303308" y="2647104"/>
            <a:ext cx="796092" cy="1171640"/>
          </a:xfrm>
          <a:prstGeom prst="triangle">
            <a:avLst/>
          </a:prstGeom>
          <a:solidFill>
            <a:srgbClr val="7445B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B63C5"/>
              </a:solidFill>
            </a:endParaRPr>
          </a:p>
        </p:txBody>
      </p:sp>
      <p:sp>
        <p:nvSpPr>
          <p:cNvPr id="11" name="Isosceles Triangle 10">
            <a:extLst>
              <a:ext uri="{FF2B5EF4-FFF2-40B4-BE49-F238E27FC236}">
                <a16:creationId xmlns:a16="http://schemas.microsoft.com/office/drawing/2014/main" id="{CF49C473-972C-4557-AEB5-116B475C53BF}"/>
              </a:ext>
            </a:extLst>
          </p:cNvPr>
          <p:cNvSpPr/>
          <p:nvPr/>
        </p:nvSpPr>
        <p:spPr>
          <a:xfrm rot="16200000" flipH="1">
            <a:off x="8139466" y="2664016"/>
            <a:ext cx="724397" cy="1066124"/>
          </a:xfrm>
          <a:prstGeom prst="triangle">
            <a:avLst>
              <a:gd name="adj" fmla="val 57635"/>
            </a:avLst>
          </a:prstGeom>
          <a:solidFill>
            <a:srgbClr val="7445B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E2B7ADBE-5B2F-4E4A-B97C-18045D374722}"/>
              </a:ext>
            </a:extLst>
          </p:cNvPr>
          <p:cNvSpPr/>
          <p:nvPr/>
        </p:nvSpPr>
        <p:spPr>
          <a:xfrm rot="5400000" flipH="1">
            <a:off x="3845269" y="2784789"/>
            <a:ext cx="608986" cy="896269"/>
          </a:xfrm>
          <a:prstGeom prst="triangle">
            <a:avLst/>
          </a:prstGeom>
          <a:solidFill>
            <a:srgbClr val="C294E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642F1A7-FFAD-46C5-99B4-4EBB4C8EE128}"/>
              </a:ext>
            </a:extLst>
          </p:cNvPr>
          <p:cNvSpPr/>
          <p:nvPr/>
        </p:nvSpPr>
        <p:spPr>
          <a:xfrm rot="16200000" flipH="1">
            <a:off x="7847902" y="2793959"/>
            <a:ext cx="570105" cy="839047"/>
          </a:xfrm>
          <a:prstGeom prst="triangle">
            <a:avLst/>
          </a:prstGeom>
          <a:solidFill>
            <a:srgbClr val="C294E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32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4523874" y="-3994484"/>
            <a:ext cx="17997505" cy="15066136"/>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8DEB1456-79A4-56B2-080C-45C12AF1C898}"/>
              </a:ext>
            </a:extLst>
          </p:cNvPr>
          <p:cNvPicPr>
            <a:picLocks noChangeAspect="1"/>
          </p:cNvPicPr>
          <p:nvPr/>
        </p:nvPicPr>
        <p:blipFill rotWithShape="1">
          <a:blip r:embed="rId2">
            <a:extLst>
              <a:ext uri="{28A0092B-C50C-407E-A947-70E740481C1C}">
                <a14:useLocalDpi xmlns:a14="http://schemas.microsoft.com/office/drawing/2010/main" val="0"/>
              </a:ext>
            </a:extLst>
          </a:blip>
          <a:srcRect b="24157"/>
          <a:stretch/>
        </p:blipFill>
        <p:spPr>
          <a:xfrm>
            <a:off x="3488813" y="1513127"/>
            <a:ext cx="5141913" cy="3170452"/>
          </a:xfrm>
          <a:prstGeom prst="rect">
            <a:avLst/>
          </a:prstGeom>
        </p:spPr>
      </p:pic>
      <p:sp>
        <p:nvSpPr>
          <p:cNvPr id="15" name="TextBox 14">
            <a:extLst>
              <a:ext uri="{FF2B5EF4-FFF2-40B4-BE49-F238E27FC236}">
                <a16:creationId xmlns:a16="http://schemas.microsoft.com/office/drawing/2014/main" id="{D000F92B-60F3-C2C3-52CE-DE178AC3157C}"/>
              </a:ext>
            </a:extLst>
          </p:cNvPr>
          <p:cNvSpPr txBox="1"/>
          <p:nvPr/>
        </p:nvSpPr>
        <p:spPr>
          <a:xfrm>
            <a:off x="4084006" y="4582237"/>
            <a:ext cx="3928932" cy="769441"/>
          </a:xfrm>
          <a:prstGeom prst="rect">
            <a:avLst/>
          </a:prstGeom>
          <a:noFill/>
        </p:spPr>
        <p:txBody>
          <a:bodyPr wrap="square">
            <a:spAutoFit/>
          </a:bodyPr>
          <a:lstStyle/>
          <a:p>
            <a:r>
              <a:rPr lang="en-US" sz="4400" b="1" dirty="0">
                <a:solidFill>
                  <a:srgbClr val="7445B9"/>
                </a:solidFill>
                <a:latin typeface="Aptos Narrow" panose="020B0004020202020204" pitchFamily="34" charset="0"/>
                <a:ea typeface="Sans Serif Collection" panose="020B0502040504020204" pitchFamily="34" charset="0"/>
                <a:cs typeface="Times New Roman" panose="02020603050405020304" pitchFamily="18" charset="0"/>
              </a:rPr>
              <a:t>INVESTINSIGHT</a:t>
            </a:r>
          </a:p>
        </p:txBody>
      </p:sp>
    </p:spTree>
    <p:extLst>
      <p:ext uri="{BB962C8B-B14F-4D97-AF65-F5344CB8AC3E}">
        <p14:creationId xmlns:p14="http://schemas.microsoft.com/office/powerpoint/2010/main" val="163105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B5A64D-1FF6-410F-9A6F-75D2ED7A78D0}"/>
              </a:ext>
            </a:extLst>
          </p:cNvPr>
          <p:cNvGrpSpPr/>
          <p:nvPr/>
        </p:nvGrpSpPr>
        <p:grpSpPr>
          <a:xfrm>
            <a:off x="-11609982" y="-8846792"/>
            <a:ext cx="24867713" cy="19796552"/>
            <a:chOff x="-11394082" y="-8724900"/>
            <a:chExt cx="24867713" cy="19796552"/>
          </a:xfrm>
        </p:grpSpPr>
        <p:sp>
          <p:nvSpPr>
            <p:cNvPr id="9" name="Block Arc 8">
              <a:extLst>
                <a:ext uri="{FF2B5EF4-FFF2-40B4-BE49-F238E27FC236}">
                  <a16:creationId xmlns:a16="http://schemas.microsoft.com/office/drawing/2014/main" id="{8B24D114-13E4-4F7C-A528-92BE382F529B}"/>
                </a:ext>
              </a:extLst>
            </p:cNvPr>
            <p:cNvSpPr/>
            <p:nvPr/>
          </p:nvSpPr>
          <p:spPr>
            <a:xfrm>
              <a:off x="645259"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82A61E83-3B80-4A52-98D9-12B6B94BED33}"/>
                </a:ext>
              </a:extLst>
            </p:cNvPr>
            <p:cNvSpPr/>
            <p:nvPr/>
          </p:nvSpPr>
          <p:spPr>
            <a:xfrm flipV="1">
              <a:off x="-1914134" y="-18288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64D6AA79-78EB-429C-B8D0-A81E5277B7F0}"/>
                </a:ext>
              </a:extLst>
            </p:cNvPr>
            <p:cNvSpPr/>
            <p:nvPr/>
          </p:nvSpPr>
          <p:spPr>
            <a:xfrm>
              <a:off x="721459" y="4621426"/>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4B7B28CF-505C-49E2-82CD-4EA5F9097904}"/>
                </a:ext>
              </a:extLst>
            </p:cNvPr>
            <p:cNvSpPr/>
            <p:nvPr/>
          </p:nvSpPr>
          <p:spPr>
            <a:xfrm>
              <a:off x="4060871" y="-12763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B68B3802-1C43-4699-90D5-19CE2C493F2D}"/>
                </a:ext>
              </a:extLst>
            </p:cNvPr>
            <p:cNvSpPr/>
            <p:nvPr/>
          </p:nvSpPr>
          <p:spPr>
            <a:xfrm>
              <a:off x="-8834689"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F3F5C5F9-65B3-4ACA-8DC5-A31541E4E74B}"/>
                </a:ext>
              </a:extLst>
            </p:cNvPr>
            <p:cNvSpPr/>
            <p:nvPr/>
          </p:nvSpPr>
          <p:spPr>
            <a:xfrm flipV="1">
              <a:off x="-11394082" y="-8724900"/>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8E4613C9-B642-482A-B53E-3D67A36A56D4}"/>
                </a:ext>
              </a:extLst>
            </p:cNvPr>
            <p:cNvSpPr/>
            <p:nvPr/>
          </p:nvSpPr>
          <p:spPr>
            <a:xfrm>
              <a:off x="-8758489" y="-2274674"/>
              <a:ext cx="6450226" cy="6450226"/>
            </a:xfrm>
            <a:prstGeom prst="blockArc">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CDCF914E-67D7-45CF-A978-6883A5827E9D}"/>
                </a:ext>
              </a:extLst>
            </p:cNvPr>
            <p:cNvSpPr/>
            <p:nvPr/>
          </p:nvSpPr>
          <p:spPr>
            <a:xfrm>
              <a:off x="-5419077" y="-8172450"/>
              <a:ext cx="9412760" cy="9412760"/>
            </a:xfrm>
            <a:prstGeom prst="mathPlus">
              <a:avLst>
                <a:gd name="adj1" fmla="val 18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751BC1B-754E-A3E8-9CDD-7F639F655A40}"/>
              </a:ext>
            </a:extLst>
          </p:cNvPr>
          <p:cNvGrpSpPr/>
          <p:nvPr/>
        </p:nvGrpSpPr>
        <p:grpSpPr>
          <a:xfrm>
            <a:off x="10769600" y="84377"/>
            <a:ext cx="1422400" cy="1159703"/>
            <a:chOff x="3307838" y="617777"/>
            <a:chExt cx="5141913" cy="3963126"/>
          </a:xfrm>
        </p:grpSpPr>
        <p:pic>
          <p:nvPicPr>
            <p:cNvPr id="8" name="Picture 7">
              <a:extLst>
                <a:ext uri="{FF2B5EF4-FFF2-40B4-BE49-F238E27FC236}">
                  <a16:creationId xmlns:a16="http://schemas.microsoft.com/office/drawing/2014/main" id="{8DEB1456-79A4-56B2-080C-45C12AF1C898}"/>
                </a:ext>
              </a:extLst>
            </p:cNvPr>
            <p:cNvPicPr>
              <a:picLocks noChangeAspect="1"/>
            </p:cNvPicPr>
            <p:nvPr/>
          </p:nvPicPr>
          <p:blipFill rotWithShape="1">
            <a:blip r:embed="rId2">
              <a:extLst>
                <a:ext uri="{28A0092B-C50C-407E-A947-70E740481C1C}">
                  <a14:useLocalDpi xmlns:a14="http://schemas.microsoft.com/office/drawing/2010/main" val="0"/>
                </a:ext>
              </a:extLst>
            </a:blip>
            <a:srcRect b="24157"/>
            <a:stretch/>
          </p:blipFill>
          <p:spPr>
            <a:xfrm>
              <a:off x="3307838" y="617777"/>
              <a:ext cx="5141913" cy="3170452"/>
            </a:xfrm>
            <a:prstGeom prst="rect">
              <a:avLst/>
            </a:prstGeom>
          </p:spPr>
        </p:pic>
        <p:sp>
          <p:nvSpPr>
            <p:cNvPr id="15" name="TextBox 14">
              <a:extLst>
                <a:ext uri="{FF2B5EF4-FFF2-40B4-BE49-F238E27FC236}">
                  <a16:creationId xmlns:a16="http://schemas.microsoft.com/office/drawing/2014/main" id="{D000F92B-60F3-C2C3-52CE-DE178AC3157C}"/>
                </a:ext>
              </a:extLst>
            </p:cNvPr>
            <p:cNvSpPr txBox="1"/>
            <p:nvPr/>
          </p:nvSpPr>
          <p:spPr>
            <a:xfrm>
              <a:off x="3903030" y="3686887"/>
              <a:ext cx="3968683" cy="894016"/>
            </a:xfrm>
            <a:prstGeom prst="rect">
              <a:avLst/>
            </a:prstGeom>
            <a:noFill/>
          </p:spPr>
          <p:txBody>
            <a:bodyPr wrap="square">
              <a:spAutoFit/>
            </a:bodyPr>
            <a:lstStyle/>
            <a:p>
              <a:r>
                <a:rPr lang="en-US" sz="1100" b="1" dirty="0">
                  <a:solidFill>
                    <a:srgbClr val="7445B9"/>
                  </a:solidFill>
                  <a:latin typeface="Aptos Narrow" panose="020B0004020202020204" pitchFamily="34" charset="0"/>
                  <a:ea typeface="Sans Serif Collection" panose="020B0502040504020204" pitchFamily="34" charset="0"/>
                  <a:cs typeface="Times New Roman" panose="02020603050405020304" pitchFamily="18" charset="0"/>
                </a:rPr>
                <a:t>INVESTINSIGHT</a:t>
              </a:r>
              <a:endParaRPr lang="en-US" sz="1050" b="1" dirty="0">
                <a:solidFill>
                  <a:srgbClr val="7445B9"/>
                </a:solidFill>
                <a:latin typeface="Aptos Narrow" panose="020B0004020202020204" pitchFamily="34" charset="0"/>
                <a:ea typeface="Sans Serif Collection" panose="020B0502040504020204" pitchFamily="34" charset="0"/>
                <a:cs typeface="Times New Roman" panose="02020603050405020304" pitchFamily="18" charset="0"/>
              </a:endParaRPr>
            </a:p>
          </p:txBody>
        </p:sp>
      </p:grpSp>
      <p:sp>
        <p:nvSpPr>
          <p:cNvPr id="6" name="TextBox 5">
            <a:extLst>
              <a:ext uri="{FF2B5EF4-FFF2-40B4-BE49-F238E27FC236}">
                <a16:creationId xmlns:a16="http://schemas.microsoft.com/office/drawing/2014/main" id="{21ACA9D0-B521-6F54-EA93-70F3ED03F2E0}"/>
              </a:ext>
            </a:extLst>
          </p:cNvPr>
          <p:cNvSpPr txBox="1"/>
          <p:nvPr/>
        </p:nvSpPr>
        <p:spPr>
          <a:xfrm>
            <a:off x="293665" y="2860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OUR TEAM - CODEBREAKERS</a:t>
            </a:r>
          </a:p>
        </p:txBody>
      </p:sp>
      <p:sp>
        <p:nvSpPr>
          <p:cNvPr id="7" name="正方形/長方形 9">
            <a:extLst>
              <a:ext uri="{FF2B5EF4-FFF2-40B4-BE49-F238E27FC236}">
                <a16:creationId xmlns:a16="http://schemas.microsoft.com/office/drawing/2014/main" id="{5AC54C3D-6DF3-AB70-6099-B73DCA173E1B}"/>
              </a:ext>
            </a:extLst>
          </p:cNvPr>
          <p:cNvSpPr/>
          <p:nvPr/>
        </p:nvSpPr>
        <p:spPr>
          <a:xfrm>
            <a:off x="377143" y="818776"/>
            <a:ext cx="5328197" cy="1003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Picture 15">
            <a:extLst>
              <a:ext uri="{FF2B5EF4-FFF2-40B4-BE49-F238E27FC236}">
                <a16:creationId xmlns:a16="http://schemas.microsoft.com/office/drawing/2014/main" id="{DFCEB87A-69B9-37B6-45C7-5BAAA3273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254" y="1051484"/>
            <a:ext cx="1741274" cy="1741274"/>
          </a:xfrm>
          <a:prstGeom prst="rect">
            <a:avLst/>
          </a:prstGeom>
        </p:spPr>
      </p:pic>
      <p:sp>
        <p:nvSpPr>
          <p:cNvPr id="20" name="TextBox 19">
            <a:extLst>
              <a:ext uri="{FF2B5EF4-FFF2-40B4-BE49-F238E27FC236}">
                <a16:creationId xmlns:a16="http://schemas.microsoft.com/office/drawing/2014/main" id="{F42AC488-91D5-4E8F-741B-839E4EC03111}"/>
              </a:ext>
            </a:extLst>
          </p:cNvPr>
          <p:cNvSpPr txBox="1"/>
          <p:nvPr/>
        </p:nvSpPr>
        <p:spPr>
          <a:xfrm>
            <a:off x="4934346" y="2844225"/>
            <a:ext cx="2190534" cy="584775"/>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STEVE S.</a:t>
            </a:r>
          </a:p>
          <a:p>
            <a:pPr algn="ctr"/>
            <a:r>
              <a:rPr lang="en-US" sz="1600" dirty="0">
                <a:solidFill>
                  <a:srgbClr val="8B63C5"/>
                </a:solidFill>
                <a:latin typeface="Roboto Black" panose="02000000000000000000" pitchFamily="2" charset="0"/>
                <a:ea typeface="Roboto Black" panose="02000000000000000000" pitchFamily="2" charset="0"/>
              </a:rPr>
              <a:t>(Instructor / Client)</a:t>
            </a:r>
          </a:p>
        </p:txBody>
      </p:sp>
      <p:pic>
        <p:nvPicPr>
          <p:cNvPr id="22" name="Picture 21">
            <a:extLst>
              <a:ext uri="{FF2B5EF4-FFF2-40B4-BE49-F238E27FC236}">
                <a16:creationId xmlns:a16="http://schemas.microsoft.com/office/drawing/2014/main" id="{8805FAF3-716F-3541-36CC-89E731BA1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975" y="4085423"/>
            <a:ext cx="1441450" cy="1441450"/>
          </a:xfrm>
          <a:prstGeom prst="rect">
            <a:avLst/>
          </a:prstGeom>
        </p:spPr>
      </p:pic>
      <p:pic>
        <p:nvPicPr>
          <p:cNvPr id="24" name="Picture 23">
            <a:extLst>
              <a:ext uri="{FF2B5EF4-FFF2-40B4-BE49-F238E27FC236}">
                <a16:creationId xmlns:a16="http://schemas.microsoft.com/office/drawing/2014/main" id="{157B055B-0F4A-0BBA-9823-C4A6FC050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779" y="4130480"/>
            <a:ext cx="1363104" cy="1363104"/>
          </a:xfrm>
          <a:prstGeom prst="rect">
            <a:avLst/>
          </a:prstGeom>
        </p:spPr>
      </p:pic>
      <p:pic>
        <p:nvPicPr>
          <p:cNvPr id="26" name="Picture 25">
            <a:extLst>
              <a:ext uri="{FF2B5EF4-FFF2-40B4-BE49-F238E27FC236}">
                <a16:creationId xmlns:a16="http://schemas.microsoft.com/office/drawing/2014/main" id="{A587F885-566F-B021-DC7A-1B55FB308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1617" y="4085423"/>
            <a:ext cx="1355163" cy="1355163"/>
          </a:xfrm>
          <a:prstGeom prst="rect">
            <a:avLst/>
          </a:prstGeom>
        </p:spPr>
      </p:pic>
      <p:pic>
        <p:nvPicPr>
          <p:cNvPr id="28" name="Picture 27">
            <a:extLst>
              <a:ext uri="{FF2B5EF4-FFF2-40B4-BE49-F238E27FC236}">
                <a16:creationId xmlns:a16="http://schemas.microsoft.com/office/drawing/2014/main" id="{4E7AC99F-2667-1C13-4D94-4D7E75EDDA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008" y="4085422"/>
            <a:ext cx="1355163" cy="1355163"/>
          </a:xfrm>
          <a:prstGeom prst="rect">
            <a:avLst/>
          </a:prstGeom>
        </p:spPr>
      </p:pic>
      <p:sp>
        <p:nvSpPr>
          <p:cNvPr id="29" name="TextBox 28">
            <a:extLst>
              <a:ext uri="{FF2B5EF4-FFF2-40B4-BE49-F238E27FC236}">
                <a16:creationId xmlns:a16="http://schemas.microsoft.com/office/drawing/2014/main" id="{A170E885-D27A-F509-15C9-6FECCF5C9999}"/>
              </a:ext>
            </a:extLst>
          </p:cNvPr>
          <p:cNvSpPr txBox="1"/>
          <p:nvPr/>
        </p:nvSpPr>
        <p:spPr>
          <a:xfrm>
            <a:off x="1362573" y="5575093"/>
            <a:ext cx="2190534" cy="584775"/>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Chetan Patil</a:t>
            </a:r>
          </a:p>
          <a:p>
            <a:pPr algn="ctr"/>
            <a:r>
              <a:rPr lang="en-US" sz="1600" dirty="0">
                <a:solidFill>
                  <a:srgbClr val="8B63C5"/>
                </a:solidFill>
                <a:latin typeface="Roboto Black" panose="02000000000000000000" pitchFamily="2" charset="0"/>
                <a:ea typeface="Roboto Black" panose="02000000000000000000" pitchFamily="2" charset="0"/>
              </a:rPr>
              <a:t>(Backend Developer)</a:t>
            </a:r>
          </a:p>
        </p:txBody>
      </p:sp>
      <p:sp>
        <p:nvSpPr>
          <p:cNvPr id="30" name="TextBox 29">
            <a:extLst>
              <a:ext uri="{FF2B5EF4-FFF2-40B4-BE49-F238E27FC236}">
                <a16:creationId xmlns:a16="http://schemas.microsoft.com/office/drawing/2014/main" id="{D7491E66-CA56-EB29-ECAB-6E1E6BF48627}"/>
              </a:ext>
            </a:extLst>
          </p:cNvPr>
          <p:cNvSpPr txBox="1"/>
          <p:nvPr/>
        </p:nvSpPr>
        <p:spPr>
          <a:xfrm>
            <a:off x="3591469" y="5587982"/>
            <a:ext cx="2698703" cy="584775"/>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Sargundeep Sachdeo</a:t>
            </a:r>
          </a:p>
          <a:p>
            <a:pPr algn="ctr"/>
            <a:r>
              <a:rPr lang="en-US" sz="1600" dirty="0">
                <a:solidFill>
                  <a:srgbClr val="8B63C5"/>
                </a:solidFill>
                <a:latin typeface="Roboto Black" panose="02000000000000000000" pitchFamily="2" charset="0"/>
                <a:ea typeface="Roboto Black" panose="02000000000000000000" pitchFamily="2" charset="0"/>
              </a:rPr>
              <a:t>(Backend &amp; UI Developer)</a:t>
            </a:r>
          </a:p>
        </p:txBody>
      </p:sp>
      <p:sp>
        <p:nvSpPr>
          <p:cNvPr id="31" name="TextBox 30">
            <a:extLst>
              <a:ext uri="{FF2B5EF4-FFF2-40B4-BE49-F238E27FC236}">
                <a16:creationId xmlns:a16="http://schemas.microsoft.com/office/drawing/2014/main" id="{294A51C9-F40E-145A-C91A-923F16811DAC}"/>
              </a:ext>
            </a:extLst>
          </p:cNvPr>
          <p:cNvSpPr txBox="1"/>
          <p:nvPr/>
        </p:nvSpPr>
        <p:spPr>
          <a:xfrm>
            <a:off x="6347322" y="5570068"/>
            <a:ext cx="2190534" cy="584775"/>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Vishal Menon</a:t>
            </a:r>
          </a:p>
          <a:p>
            <a:pPr algn="ctr"/>
            <a:r>
              <a:rPr lang="en-US" sz="1600" dirty="0">
                <a:solidFill>
                  <a:srgbClr val="8B63C5"/>
                </a:solidFill>
                <a:latin typeface="Roboto Black" panose="02000000000000000000" pitchFamily="2" charset="0"/>
                <a:ea typeface="Roboto Black" panose="02000000000000000000" pitchFamily="2" charset="0"/>
              </a:rPr>
              <a:t>(Frontend Developer)</a:t>
            </a:r>
          </a:p>
        </p:txBody>
      </p:sp>
      <p:sp>
        <p:nvSpPr>
          <p:cNvPr id="32" name="TextBox 31">
            <a:extLst>
              <a:ext uri="{FF2B5EF4-FFF2-40B4-BE49-F238E27FC236}">
                <a16:creationId xmlns:a16="http://schemas.microsoft.com/office/drawing/2014/main" id="{0D738F7D-F1C8-B408-7203-D42555C001B1}"/>
              </a:ext>
            </a:extLst>
          </p:cNvPr>
          <p:cNvSpPr txBox="1"/>
          <p:nvPr/>
        </p:nvSpPr>
        <p:spPr>
          <a:xfrm>
            <a:off x="8728355" y="5569341"/>
            <a:ext cx="2190534" cy="584775"/>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Shreya Kacholia</a:t>
            </a:r>
          </a:p>
          <a:p>
            <a:pPr algn="ctr"/>
            <a:r>
              <a:rPr lang="en-US" sz="1600" dirty="0">
                <a:solidFill>
                  <a:srgbClr val="8B63C5"/>
                </a:solidFill>
                <a:latin typeface="Roboto Black" panose="02000000000000000000" pitchFamily="2" charset="0"/>
                <a:ea typeface="Roboto Black" panose="02000000000000000000" pitchFamily="2" charset="0"/>
              </a:rPr>
              <a:t>(Backend Developer)</a:t>
            </a:r>
          </a:p>
        </p:txBody>
      </p:sp>
      <p:sp>
        <p:nvSpPr>
          <p:cNvPr id="33" name="Isosceles Triangle 32">
            <a:extLst>
              <a:ext uri="{FF2B5EF4-FFF2-40B4-BE49-F238E27FC236}">
                <a16:creationId xmlns:a16="http://schemas.microsoft.com/office/drawing/2014/main" id="{368BFD98-0110-0DE7-9928-9DA3FFA2937C}"/>
              </a:ext>
            </a:extLst>
          </p:cNvPr>
          <p:cNvSpPr/>
          <p:nvPr/>
        </p:nvSpPr>
        <p:spPr>
          <a:xfrm rot="14517073">
            <a:off x="10935611" y="2105050"/>
            <a:ext cx="1951325" cy="2085963"/>
          </a:xfrm>
          <a:prstGeom prst="triangle">
            <a:avLst/>
          </a:prstGeom>
          <a:solidFill>
            <a:srgbClr val="C294E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C7D9C14D-5F7A-E198-CCED-C0923EE50827}"/>
              </a:ext>
            </a:extLst>
          </p:cNvPr>
          <p:cNvSpPr/>
          <p:nvPr/>
        </p:nvSpPr>
        <p:spPr>
          <a:xfrm rot="10800000">
            <a:off x="6955785" y="-704851"/>
            <a:ext cx="1290444" cy="1283329"/>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Isosceles Triangle 34">
            <a:extLst>
              <a:ext uri="{FF2B5EF4-FFF2-40B4-BE49-F238E27FC236}">
                <a16:creationId xmlns:a16="http://schemas.microsoft.com/office/drawing/2014/main" id="{7DA49A52-5A85-9D41-E79F-E726ECC5367C}"/>
              </a:ext>
            </a:extLst>
          </p:cNvPr>
          <p:cNvSpPr/>
          <p:nvPr/>
        </p:nvSpPr>
        <p:spPr>
          <a:xfrm rot="3686818">
            <a:off x="-755517" y="1539364"/>
            <a:ext cx="1733894" cy="1005311"/>
          </a:xfrm>
          <a:prstGeom prst="triangle">
            <a:avLst/>
          </a:prstGeom>
          <a:solidFill>
            <a:srgbClr val="7445B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13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67D703BC-D006-44EF-A946-5D69C0B3BE68}"/>
              </a:ext>
            </a:extLst>
          </p:cNvPr>
          <p:cNvSpPr txBox="1"/>
          <p:nvPr/>
        </p:nvSpPr>
        <p:spPr>
          <a:xfrm>
            <a:off x="293665" y="772321"/>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PROBLEM STATEMENT</a:t>
            </a:r>
          </a:p>
        </p:txBody>
      </p:sp>
      <p:sp>
        <p:nvSpPr>
          <p:cNvPr id="21" name="正方形/長方形 9">
            <a:extLst>
              <a:ext uri="{FF2B5EF4-FFF2-40B4-BE49-F238E27FC236}">
                <a16:creationId xmlns:a16="http://schemas.microsoft.com/office/drawing/2014/main" id="{9B5CCA95-1F8D-9C77-3F1B-2595BA7A0F9A}"/>
              </a:ext>
            </a:extLst>
          </p:cNvPr>
          <p:cNvSpPr/>
          <p:nvPr/>
        </p:nvSpPr>
        <p:spPr>
          <a:xfrm>
            <a:off x="377144" y="1305004"/>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6">
            <a:extLst>
              <a:ext uri="{FF2B5EF4-FFF2-40B4-BE49-F238E27FC236}">
                <a16:creationId xmlns:a16="http://schemas.microsoft.com/office/drawing/2014/main" id="{7CAFB7B1-E360-C87D-FC35-F42704C8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138" y="3226159"/>
            <a:ext cx="4095482" cy="4095482"/>
          </a:xfrm>
          <a:prstGeom prst="rect">
            <a:avLst/>
          </a:prstGeom>
        </p:spPr>
      </p:pic>
      <p:sp>
        <p:nvSpPr>
          <p:cNvPr id="9" name="TextBox 8">
            <a:extLst>
              <a:ext uri="{FF2B5EF4-FFF2-40B4-BE49-F238E27FC236}">
                <a16:creationId xmlns:a16="http://schemas.microsoft.com/office/drawing/2014/main" id="{6ECA0180-F2BB-9788-E999-A37FC333942A}"/>
              </a:ext>
            </a:extLst>
          </p:cNvPr>
          <p:cNvSpPr txBox="1"/>
          <p:nvPr/>
        </p:nvSpPr>
        <p:spPr>
          <a:xfrm>
            <a:off x="301456" y="1691438"/>
            <a:ext cx="11424757" cy="1200329"/>
          </a:xfrm>
          <a:prstGeom prst="rect">
            <a:avLst/>
          </a:prstGeom>
          <a:noFill/>
        </p:spPr>
        <p:txBody>
          <a:bodyPr wrap="square">
            <a:spAutoFit/>
          </a:bodyPr>
          <a:lstStyle/>
          <a:p>
            <a:r>
              <a:rPr lang="en-US" dirty="0"/>
              <a:t>In today's rapidly evolving financial landscape, individuals need advanced tools to effectively manage their investments. The key challenge is to develop an intuitive and dynamic Financial Portfolio Manager that enables users to effortlessly monitor their stock holdings, make informed investment decisions, and track real-time market movements. Our problem statement, therefore, focuses on creating a highly engaging Financial Portfolio Manager.</a:t>
            </a:r>
          </a:p>
        </p:txBody>
      </p:sp>
      <p:sp>
        <p:nvSpPr>
          <p:cNvPr id="40" name="TextBox 39">
            <a:extLst>
              <a:ext uri="{FF2B5EF4-FFF2-40B4-BE49-F238E27FC236}">
                <a16:creationId xmlns:a16="http://schemas.microsoft.com/office/drawing/2014/main" id="{01073E89-BA0C-65D3-245E-B84BB0663302}"/>
              </a:ext>
            </a:extLst>
          </p:cNvPr>
          <p:cNvSpPr txBox="1"/>
          <p:nvPr/>
        </p:nvSpPr>
        <p:spPr>
          <a:xfrm>
            <a:off x="301456" y="3274993"/>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USER STORIES</a:t>
            </a:r>
          </a:p>
        </p:txBody>
      </p:sp>
      <p:sp>
        <p:nvSpPr>
          <p:cNvPr id="47" name="正方形/長方形 9">
            <a:extLst>
              <a:ext uri="{FF2B5EF4-FFF2-40B4-BE49-F238E27FC236}">
                <a16:creationId xmlns:a16="http://schemas.microsoft.com/office/drawing/2014/main" id="{F60B4491-B20B-40DB-E0CB-AC2148B27DDE}"/>
              </a:ext>
            </a:extLst>
          </p:cNvPr>
          <p:cNvSpPr/>
          <p:nvPr/>
        </p:nvSpPr>
        <p:spPr>
          <a:xfrm>
            <a:off x="384935" y="3807676"/>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TextBox 60">
            <a:extLst>
              <a:ext uri="{FF2B5EF4-FFF2-40B4-BE49-F238E27FC236}">
                <a16:creationId xmlns:a16="http://schemas.microsoft.com/office/drawing/2014/main" id="{7B56A54E-77A6-B192-42FC-0244007DA802}"/>
              </a:ext>
            </a:extLst>
          </p:cNvPr>
          <p:cNvSpPr txBox="1"/>
          <p:nvPr/>
        </p:nvSpPr>
        <p:spPr>
          <a:xfrm>
            <a:off x="287863" y="4061859"/>
            <a:ext cx="8316387" cy="1477328"/>
          </a:xfrm>
          <a:prstGeom prst="rect">
            <a:avLst/>
          </a:prstGeom>
          <a:noFill/>
        </p:spPr>
        <p:txBody>
          <a:bodyPr wrap="square">
            <a:spAutoFit/>
          </a:bodyPr>
          <a:lstStyle/>
          <a:p>
            <a:r>
              <a:rPr lang="en-US" dirty="0"/>
              <a:t>The user stories included</a:t>
            </a:r>
          </a:p>
          <a:p>
            <a:pPr marL="285750" indent="-285750">
              <a:buFont typeface="Arial" panose="020B0604020202020204" pitchFamily="34" charset="0"/>
              <a:buChar char="•"/>
            </a:pPr>
            <a:r>
              <a:rPr lang="en-US" dirty="0"/>
              <a:t>Allow the user to view a comprehensive list of all currently owned stocks.</a:t>
            </a:r>
          </a:p>
          <a:p>
            <a:pPr marL="285750" indent="-285750">
              <a:buFont typeface="Arial" panose="020B0604020202020204" pitchFamily="34" charset="0"/>
              <a:buChar char="•"/>
            </a:pPr>
            <a:r>
              <a:rPr lang="en-US" dirty="0"/>
              <a:t>Provide the user with detailed information on a selected stock.</a:t>
            </a:r>
          </a:p>
          <a:p>
            <a:pPr marL="285750" indent="-285750">
              <a:buFont typeface="Arial" panose="020B0604020202020204" pitchFamily="34" charset="0"/>
              <a:buChar char="•"/>
            </a:pPr>
            <a:r>
              <a:rPr lang="en-US" dirty="0"/>
              <a:t>Enable the user to execute buy and sell transactions for individual stocks.</a:t>
            </a:r>
          </a:p>
          <a:p>
            <a:pPr marL="285750" indent="-285750">
              <a:buFont typeface="Arial" panose="020B0604020202020204" pitchFamily="34" charset="0"/>
              <a:buChar char="•"/>
            </a:pPr>
            <a:r>
              <a:rPr lang="en-US" dirty="0"/>
              <a:t>Display the user's profit or loss for a specific point in time.</a:t>
            </a:r>
          </a:p>
        </p:txBody>
      </p:sp>
      <p:sp>
        <p:nvSpPr>
          <p:cNvPr id="2" name="Isosceles Triangle 1">
            <a:extLst>
              <a:ext uri="{FF2B5EF4-FFF2-40B4-BE49-F238E27FC236}">
                <a16:creationId xmlns:a16="http://schemas.microsoft.com/office/drawing/2014/main" id="{698828C6-E219-C420-9EBE-7935662C036E}"/>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1B12C86E-AD6B-5DD6-4C7B-9AD0367B0C90}"/>
              </a:ext>
            </a:extLst>
          </p:cNvPr>
          <p:cNvSpPr/>
          <p:nvPr/>
        </p:nvSpPr>
        <p:spPr>
          <a:xfrm rot="6444051">
            <a:off x="-2522691" y="3335857"/>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46241C7-AA6D-FC9D-C3B8-6F008E6C5E8C}"/>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E965C64-4389-8C9F-58BC-D4364AE5B32F}"/>
              </a:ext>
            </a:extLst>
          </p:cNvPr>
          <p:cNvSpPr/>
          <p:nvPr/>
        </p:nvSpPr>
        <p:spPr>
          <a:xfrm rot="8076546">
            <a:off x="-2825065" y="4255268"/>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Tree>
    <p:extLst>
      <p:ext uri="{BB962C8B-B14F-4D97-AF65-F5344CB8AC3E}">
        <p14:creationId xmlns:p14="http://schemas.microsoft.com/office/powerpoint/2010/main" val="322046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523EAF3-82C4-43A3-98FA-15155717D05D}"/>
              </a:ext>
            </a:extLst>
          </p:cNvPr>
          <p:cNvSpPr txBox="1"/>
          <p:nvPr/>
        </p:nvSpPr>
        <p:spPr>
          <a:xfrm>
            <a:off x="244313" y="338055"/>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TARGET USERS</a:t>
            </a:r>
          </a:p>
        </p:txBody>
      </p:sp>
      <p:sp>
        <p:nvSpPr>
          <p:cNvPr id="22" name="正方形/長方形 9">
            <a:extLst>
              <a:ext uri="{FF2B5EF4-FFF2-40B4-BE49-F238E27FC236}">
                <a16:creationId xmlns:a16="http://schemas.microsoft.com/office/drawing/2014/main" id="{ABE0F5BD-1040-49B2-8C90-E9E407E2AB44}"/>
              </a:ext>
            </a:extLst>
          </p:cNvPr>
          <p:cNvSpPr/>
          <p:nvPr/>
        </p:nvSpPr>
        <p:spPr>
          <a:xfrm>
            <a:off x="377143" y="818775"/>
            <a:ext cx="2931321" cy="1040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65FD9"/>
              </a:solidFill>
            </a:endParaRPr>
          </a:p>
        </p:txBody>
      </p:sp>
      <p:sp>
        <p:nvSpPr>
          <p:cNvPr id="23" name="Isosceles Triangle 22">
            <a:extLst>
              <a:ext uri="{FF2B5EF4-FFF2-40B4-BE49-F238E27FC236}">
                <a16:creationId xmlns:a16="http://schemas.microsoft.com/office/drawing/2014/main" id="{899E8953-9EE2-4854-8B3E-67C82F5192EA}"/>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F98DE76-AF59-4DF8-A98C-E56AB66F2EED}"/>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9A050A67-D51E-4AE5-BA5E-6834B3532771}"/>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9534154-E907-4A35-9DDB-54CD01D592B6}"/>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30" name="Group 29">
            <a:extLst>
              <a:ext uri="{FF2B5EF4-FFF2-40B4-BE49-F238E27FC236}">
                <a16:creationId xmlns:a16="http://schemas.microsoft.com/office/drawing/2014/main" id="{E0E54417-1921-4B11-892D-98481DBD757D}"/>
              </a:ext>
            </a:extLst>
          </p:cNvPr>
          <p:cNvGrpSpPr/>
          <p:nvPr/>
        </p:nvGrpSpPr>
        <p:grpSpPr>
          <a:xfrm>
            <a:off x="5303795" y="2640389"/>
            <a:ext cx="649716" cy="548528"/>
            <a:chOff x="4551111" y="2049196"/>
            <a:chExt cx="976405" cy="824338"/>
          </a:xfrm>
        </p:grpSpPr>
        <p:cxnSp>
          <p:nvCxnSpPr>
            <p:cNvPr id="31" name="Straight Connector 30">
              <a:extLst>
                <a:ext uri="{FF2B5EF4-FFF2-40B4-BE49-F238E27FC236}">
                  <a16:creationId xmlns:a16="http://schemas.microsoft.com/office/drawing/2014/main" id="{4309FBE7-C7FA-4635-82C8-574FFACE8CB5}"/>
                </a:ext>
              </a:extLst>
            </p:cNvPr>
            <p:cNvCxnSpPr>
              <a:cxnSpLocks/>
            </p:cNvCxnSpPr>
            <p:nvPr/>
          </p:nvCxnSpPr>
          <p:spPr>
            <a:xfrm flipH="1" flipV="1">
              <a:off x="5099050" y="2049196"/>
              <a:ext cx="428466" cy="8243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D3D7DF-9715-4F93-A5BD-6BE2AEF0B437}"/>
                </a:ext>
              </a:extLst>
            </p:cNvPr>
            <p:cNvCxnSpPr>
              <a:cxnSpLocks/>
            </p:cNvCxnSpPr>
            <p:nvPr/>
          </p:nvCxnSpPr>
          <p:spPr>
            <a:xfrm flipH="1">
              <a:off x="4551111" y="2051577"/>
              <a:ext cx="557464" cy="0"/>
            </a:xfrm>
            <a:prstGeom prst="line">
              <a:avLst/>
            </a:prstGeom>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EABC8F03-D6C8-47F2-B8DB-71B22FAA50A2}"/>
              </a:ext>
            </a:extLst>
          </p:cNvPr>
          <p:cNvSpPr/>
          <p:nvPr/>
        </p:nvSpPr>
        <p:spPr>
          <a:xfrm>
            <a:off x="5792387" y="2941354"/>
            <a:ext cx="1361611" cy="1361611"/>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570B35D1-6938-4F7E-AEDC-F97662C506C2}"/>
              </a:ext>
            </a:extLst>
          </p:cNvPr>
          <p:cNvSpPr/>
          <p:nvPr/>
        </p:nvSpPr>
        <p:spPr>
          <a:xfrm>
            <a:off x="5891611" y="3040578"/>
            <a:ext cx="1163162" cy="1163162"/>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2C9BD"/>
              </a:solidFill>
            </a:endParaRPr>
          </a:p>
        </p:txBody>
      </p:sp>
      <p:sp>
        <p:nvSpPr>
          <p:cNvPr id="38" name="Oval 37">
            <a:extLst>
              <a:ext uri="{FF2B5EF4-FFF2-40B4-BE49-F238E27FC236}">
                <a16:creationId xmlns:a16="http://schemas.microsoft.com/office/drawing/2014/main" id="{E23BDC3F-130B-411C-9A95-772FCC3675E9}"/>
              </a:ext>
            </a:extLst>
          </p:cNvPr>
          <p:cNvSpPr/>
          <p:nvPr/>
        </p:nvSpPr>
        <p:spPr>
          <a:xfrm>
            <a:off x="7076369" y="4278976"/>
            <a:ext cx="1055901" cy="1055901"/>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40F0E4D-390E-422B-A2D5-B4DC99E75F69}"/>
              </a:ext>
            </a:extLst>
          </p:cNvPr>
          <p:cNvSpPr/>
          <p:nvPr/>
        </p:nvSpPr>
        <p:spPr>
          <a:xfrm>
            <a:off x="7148967" y="4341204"/>
            <a:ext cx="910703" cy="91070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EC630"/>
              </a:solidFill>
            </a:endParaRPr>
          </a:p>
        </p:txBody>
      </p:sp>
      <p:grpSp>
        <p:nvGrpSpPr>
          <p:cNvPr id="45" name="Group 44">
            <a:extLst>
              <a:ext uri="{FF2B5EF4-FFF2-40B4-BE49-F238E27FC236}">
                <a16:creationId xmlns:a16="http://schemas.microsoft.com/office/drawing/2014/main" id="{79C85554-BCC5-43C9-ADC4-DE9E74F04A0D}"/>
              </a:ext>
            </a:extLst>
          </p:cNvPr>
          <p:cNvGrpSpPr/>
          <p:nvPr/>
        </p:nvGrpSpPr>
        <p:grpSpPr>
          <a:xfrm>
            <a:off x="758400" y="2354982"/>
            <a:ext cx="3434501" cy="729040"/>
            <a:chOff x="2182493" y="1737627"/>
            <a:chExt cx="2291935" cy="1095616"/>
          </a:xfrm>
        </p:grpSpPr>
        <p:sp>
          <p:nvSpPr>
            <p:cNvPr id="46" name="TextBox 45">
              <a:extLst>
                <a:ext uri="{FF2B5EF4-FFF2-40B4-BE49-F238E27FC236}">
                  <a16:creationId xmlns:a16="http://schemas.microsoft.com/office/drawing/2014/main" id="{053A4E48-7EB8-4A09-950A-375305C13050}"/>
                </a:ext>
              </a:extLst>
            </p:cNvPr>
            <p:cNvSpPr txBox="1"/>
            <p:nvPr/>
          </p:nvSpPr>
          <p:spPr>
            <a:xfrm>
              <a:off x="2338434" y="1737627"/>
              <a:ext cx="2094267" cy="601293"/>
            </a:xfrm>
            <a:prstGeom prst="rect">
              <a:avLst/>
            </a:prstGeom>
            <a:noFill/>
          </p:spPr>
          <p:txBody>
            <a:bodyPr wrap="square" rtlCol="0">
              <a:spAutoFit/>
            </a:bodyPr>
            <a:lstStyle/>
            <a:p>
              <a:pPr algn="r"/>
              <a:r>
                <a:rPr lang="en-US" sz="2000" b="1" dirty="0">
                  <a:solidFill>
                    <a:srgbClr val="75B6E5"/>
                  </a:solidFill>
                  <a:latin typeface="Montserrat" pitchFamily="2" charset="0"/>
                </a:rPr>
                <a:t>Retail Investors</a:t>
              </a:r>
            </a:p>
          </p:txBody>
        </p:sp>
        <p:sp>
          <p:nvSpPr>
            <p:cNvPr id="47" name="TextBox 46">
              <a:extLst>
                <a:ext uri="{FF2B5EF4-FFF2-40B4-BE49-F238E27FC236}">
                  <a16:creationId xmlns:a16="http://schemas.microsoft.com/office/drawing/2014/main" id="{843CE83F-DEF5-44FE-A6E8-01F530EC9FD0}"/>
                </a:ext>
              </a:extLst>
            </p:cNvPr>
            <p:cNvSpPr txBox="1"/>
            <p:nvPr/>
          </p:nvSpPr>
          <p:spPr>
            <a:xfrm>
              <a:off x="2182493" y="2324457"/>
              <a:ext cx="2291935" cy="508786"/>
            </a:xfrm>
            <a:prstGeom prst="rect">
              <a:avLst/>
            </a:prstGeom>
            <a:noFill/>
          </p:spPr>
          <p:txBody>
            <a:bodyPr wrap="square" rtlCol="0">
              <a:spAutoFit/>
            </a:bodyPr>
            <a:lstStyle/>
            <a:p>
              <a:pPr algn="just"/>
              <a:endParaRPr lang="en-US" sz="1600" dirty="0">
                <a:solidFill>
                  <a:srgbClr val="002060"/>
                </a:solidFill>
                <a:latin typeface="Montserrat" pitchFamily="2" charset="0"/>
              </a:endParaRPr>
            </a:p>
          </p:txBody>
        </p:sp>
      </p:grpSp>
      <p:grpSp>
        <p:nvGrpSpPr>
          <p:cNvPr id="48" name="Group 47">
            <a:extLst>
              <a:ext uri="{FF2B5EF4-FFF2-40B4-BE49-F238E27FC236}">
                <a16:creationId xmlns:a16="http://schemas.microsoft.com/office/drawing/2014/main" id="{1E9056E2-3517-42BE-A49B-4ED01D219CC8}"/>
              </a:ext>
            </a:extLst>
          </p:cNvPr>
          <p:cNvGrpSpPr/>
          <p:nvPr/>
        </p:nvGrpSpPr>
        <p:grpSpPr>
          <a:xfrm>
            <a:off x="7861684" y="4373004"/>
            <a:ext cx="3561421" cy="458855"/>
            <a:chOff x="2606370" y="1899524"/>
            <a:chExt cx="2160146" cy="321320"/>
          </a:xfrm>
        </p:grpSpPr>
        <p:sp>
          <p:nvSpPr>
            <p:cNvPr id="49" name="TextBox 48">
              <a:extLst>
                <a:ext uri="{FF2B5EF4-FFF2-40B4-BE49-F238E27FC236}">
                  <a16:creationId xmlns:a16="http://schemas.microsoft.com/office/drawing/2014/main" id="{FB3D35B4-F85F-4CC4-871A-1E04AFAB033D}"/>
                </a:ext>
              </a:extLst>
            </p:cNvPr>
            <p:cNvSpPr txBox="1"/>
            <p:nvPr/>
          </p:nvSpPr>
          <p:spPr>
            <a:xfrm>
              <a:off x="2606370" y="1899524"/>
              <a:ext cx="2160146" cy="280183"/>
            </a:xfrm>
            <a:prstGeom prst="rect">
              <a:avLst/>
            </a:prstGeom>
            <a:noFill/>
          </p:spPr>
          <p:txBody>
            <a:bodyPr wrap="square" rtlCol="0">
              <a:spAutoFit/>
            </a:bodyPr>
            <a:lstStyle/>
            <a:p>
              <a:pPr algn="r"/>
              <a:r>
                <a:rPr lang="en-US" sz="2000" b="1" dirty="0">
                  <a:solidFill>
                    <a:srgbClr val="92D050"/>
                  </a:solidFill>
                  <a:latin typeface="Montserrat" pitchFamily="2" charset="0"/>
                </a:rPr>
                <a:t>Experienced Investors</a:t>
              </a:r>
            </a:p>
          </p:txBody>
        </p:sp>
        <p:sp>
          <p:nvSpPr>
            <p:cNvPr id="50" name="TextBox 49">
              <a:extLst>
                <a:ext uri="{FF2B5EF4-FFF2-40B4-BE49-F238E27FC236}">
                  <a16:creationId xmlns:a16="http://schemas.microsoft.com/office/drawing/2014/main" id="{58E38413-D5F2-4696-861F-ADC90A58470A}"/>
                </a:ext>
              </a:extLst>
            </p:cNvPr>
            <p:cNvSpPr txBox="1"/>
            <p:nvPr/>
          </p:nvSpPr>
          <p:spPr>
            <a:xfrm>
              <a:off x="2823404" y="1983767"/>
              <a:ext cx="1666472" cy="237077"/>
            </a:xfrm>
            <a:prstGeom prst="rect">
              <a:avLst/>
            </a:prstGeom>
            <a:noFill/>
          </p:spPr>
          <p:txBody>
            <a:bodyPr wrap="square" rtlCol="0">
              <a:spAutoFit/>
            </a:bodyPr>
            <a:lstStyle/>
            <a:p>
              <a:pPr algn="just"/>
              <a:endParaRPr lang="en-US" sz="1600" dirty="0">
                <a:solidFill>
                  <a:srgbClr val="002060"/>
                </a:solidFill>
                <a:latin typeface="Montserrat" pitchFamily="2" charset="0"/>
              </a:endParaRPr>
            </a:p>
          </p:txBody>
        </p:sp>
      </p:grpSp>
      <p:sp>
        <p:nvSpPr>
          <p:cNvPr id="51" name="Oval 50">
            <a:extLst>
              <a:ext uri="{FF2B5EF4-FFF2-40B4-BE49-F238E27FC236}">
                <a16:creationId xmlns:a16="http://schemas.microsoft.com/office/drawing/2014/main" id="{CE7772F1-40A9-422E-A868-7559D683034C}"/>
              </a:ext>
            </a:extLst>
          </p:cNvPr>
          <p:cNvSpPr/>
          <p:nvPr/>
        </p:nvSpPr>
        <p:spPr>
          <a:xfrm>
            <a:off x="4247894" y="2063197"/>
            <a:ext cx="1055901" cy="1055901"/>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C7ADFA7-B0E1-48AF-8662-FC5DE42DF24B}"/>
              </a:ext>
            </a:extLst>
          </p:cNvPr>
          <p:cNvSpPr/>
          <p:nvPr/>
        </p:nvSpPr>
        <p:spPr>
          <a:xfrm>
            <a:off x="4315801" y="2126808"/>
            <a:ext cx="929208" cy="93340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5969"/>
              </a:solidFill>
            </a:endParaRPr>
          </a:p>
        </p:txBody>
      </p:sp>
      <p:sp>
        <p:nvSpPr>
          <p:cNvPr id="53" name="TextBox 52">
            <a:extLst>
              <a:ext uri="{FF2B5EF4-FFF2-40B4-BE49-F238E27FC236}">
                <a16:creationId xmlns:a16="http://schemas.microsoft.com/office/drawing/2014/main" id="{016BEA53-528F-4C09-AC9E-9FCCDA7657BD}"/>
              </a:ext>
            </a:extLst>
          </p:cNvPr>
          <p:cNvSpPr txBox="1"/>
          <p:nvPr/>
        </p:nvSpPr>
        <p:spPr>
          <a:xfrm>
            <a:off x="6087017" y="3436836"/>
            <a:ext cx="1128348" cy="400110"/>
          </a:xfrm>
          <a:prstGeom prst="rect">
            <a:avLst/>
          </a:prstGeom>
          <a:noFill/>
        </p:spPr>
        <p:txBody>
          <a:bodyPr wrap="square" rtlCol="0">
            <a:spAutoFit/>
          </a:bodyPr>
          <a:lstStyle/>
          <a:p>
            <a:r>
              <a:rPr lang="en-IN" sz="2000" dirty="0">
                <a:solidFill>
                  <a:schemeClr val="bg1"/>
                </a:solidFill>
                <a:latin typeface="Tw Cen MT" panose="020B0602020104020603" pitchFamily="34" charset="0"/>
              </a:rPr>
              <a:t>Users</a:t>
            </a:r>
          </a:p>
        </p:txBody>
      </p:sp>
      <p:pic>
        <p:nvPicPr>
          <p:cNvPr id="9" name="Picture 8">
            <a:extLst>
              <a:ext uri="{FF2B5EF4-FFF2-40B4-BE49-F238E27FC236}">
                <a16:creationId xmlns:a16="http://schemas.microsoft.com/office/drawing/2014/main" id="{698178FE-9AF8-DAF2-0D39-AAA72E22B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751" y="2354982"/>
            <a:ext cx="515943" cy="515943"/>
          </a:xfrm>
          <a:prstGeom prst="rect">
            <a:avLst/>
          </a:prstGeom>
        </p:spPr>
      </p:pic>
      <p:grpSp>
        <p:nvGrpSpPr>
          <p:cNvPr id="2" name="Group 1">
            <a:extLst>
              <a:ext uri="{FF2B5EF4-FFF2-40B4-BE49-F238E27FC236}">
                <a16:creationId xmlns:a16="http://schemas.microsoft.com/office/drawing/2014/main" id="{2ED1B950-E4F3-CF32-723D-74394993F668}"/>
              </a:ext>
            </a:extLst>
          </p:cNvPr>
          <p:cNvGrpSpPr/>
          <p:nvPr/>
        </p:nvGrpSpPr>
        <p:grpSpPr>
          <a:xfrm rot="10800000">
            <a:off x="6405057" y="4332428"/>
            <a:ext cx="649716" cy="548528"/>
            <a:chOff x="4551111" y="2049196"/>
            <a:chExt cx="976405" cy="824338"/>
          </a:xfrm>
        </p:grpSpPr>
        <p:cxnSp>
          <p:nvCxnSpPr>
            <p:cNvPr id="3" name="Straight Connector 2">
              <a:extLst>
                <a:ext uri="{FF2B5EF4-FFF2-40B4-BE49-F238E27FC236}">
                  <a16:creationId xmlns:a16="http://schemas.microsoft.com/office/drawing/2014/main" id="{F48287BD-6D8B-9522-D0F3-2E4D8D75FD74}"/>
                </a:ext>
              </a:extLst>
            </p:cNvPr>
            <p:cNvCxnSpPr>
              <a:cxnSpLocks/>
            </p:cNvCxnSpPr>
            <p:nvPr/>
          </p:nvCxnSpPr>
          <p:spPr>
            <a:xfrm flipH="1" flipV="1">
              <a:off x="5099050" y="2049196"/>
              <a:ext cx="428466" cy="82433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FDE5600-9C3C-1A19-0BF2-79951CB10BD9}"/>
                </a:ext>
              </a:extLst>
            </p:cNvPr>
            <p:cNvCxnSpPr>
              <a:cxnSpLocks/>
            </p:cNvCxnSpPr>
            <p:nvPr/>
          </p:nvCxnSpPr>
          <p:spPr>
            <a:xfrm flipH="1">
              <a:off x="4551111" y="2051577"/>
              <a:ext cx="55746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D696EAB-FBA5-C507-82EA-B99DA3705B6D}"/>
              </a:ext>
            </a:extLst>
          </p:cNvPr>
          <p:cNvGrpSpPr/>
          <p:nvPr/>
        </p:nvGrpSpPr>
        <p:grpSpPr>
          <a:xfrm flipH="1">
            <a:off x="6813005" y="2141559"/>
            <a:ext cx="1210394" cy="883509"/>
            <a:chOff x="4551111" y="2049196"/>
            <a:chExt cx="976405" cy="824338"/>
          </a:xfrm>
        </p:grpSpPr>
        <p:cxnSp>
          <p:nvCxnSpPr>
            <p:cNvPr id="10" name="Straight Connector 9">
              <a:extLst>
                <a:ext uri="{FF2B5EF4-FFF2-40B4-BE49-F238E27FC236}">
                  <a16:creationId xmlns:a16="http://schemas.microsoft.com/office/drawing/2014/main" id="{F6DA0F1E-ED7B-1543-B907-06583940781A}"/>
                </a:ext>
              </a:extLst>
            </p:cNvPr>
            <p:cNvCxnSpPr>
              <a:cxnSpLocks/>
            </p:cNvCxnSpPr>
            <p:nvPr/>
          </p:nvCxnSpPr>
          <p:spPr>
            <a:xfrm flipH="1" flipV="1">
              <a:off x="5099050" y="2049196"/>
              <a:ext cx="428466" cy="824338"/>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0F25CE-4517-A380-E1A8-A7B2F6A775FF}"/>
                </a:ext>
              </a:extLst>
            </p:cNvPr>
            <p:cNvCxnSpPr>
              <a:cxnSpLocks/>
            </p:cNvCxnSpPr>
            <p:nvPr/>
          </p:nvCxnSpPr>
          <p:spPr>
            <a:xfrm flipH="1">
              <a:off x="4551111" y="2051577"/>
              <a:ext cx="557464" cy="0"/>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51DAA42A-BAFF-6082-3BA4-B68033DA57A8}"/>
              </a:ext>
            </a:extLst>
          </p:cNvPr>
          <p:cNvSpPr/>
          <p:nvPr/>
        </p:nvSpPr>
        <p:spPr>
          <a:xfrm>
            <a:off x="7622583" y="1752621"/>
            <a:ext cx="1055901" cy="1055901"/>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89A9DF6-41B9-7D59-2021-8AF4B604DAC2}"/>
              </a:ext>
            </a:extLst>
          </p:cNvPr>
          <p:cNvSpPr/>
          <p:nvPr/>
        </p:nvSpPr>
        <p:spPr>
          <a:xfrm>
            <a:off x="7711045" y="1829057"/>
            <a:ext cx="892126" cy="903027"/>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EC630"/>
              </a:solidFill>
            </a:endParaRPr>
          </a:p>
        </p:txBody>
      </p:sp>
      <p:sp>
        <p:nvSpPr>
          <p:cNvPr id="18" name="Oval 17">
            <a:extLst>
              <a:ext uri="{FF2B5EF4-FFF2-40B4-BE49-F238E27FC236}">
                <a16:creationId xmlns:a16="http://schemas.microsoft.com/office/drawing/2014/main" id="{AD19D550-3ABF-014F-26B4-22B262B6D9E1}"/>
              </a:ext>
            </a:extLst>
          </p:cNvPr>
          <p:cNvSpPr/>
          <p:nvPr/>
        </p:nvSpPr>
        <p:spPr>
          <a:xfrm>
            <a:off x="4157368" y="4027474"/>
            <a:ext cx="1099762" cy="1117037"/>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E699B78-A5BD-06C3-783F-048F748B4BF1}"/>
              </a:ext>
            </a:extLst>
          </p:cNvPr>
          <p:cNvSpPr/>
          <p:nvPr/>
        </p:nvSpPr>
        <p:spPr>
          <a:xfrm>
            <a:off x="4245163" y="4150621"/>
            <a:ext cx="909828" cy="914320"/>
          </a:xfrm>
          <a:prstGeom prst="ellipse">
            <a:avLst/>
          </a:prstGeom>
          <a:solidFill>
            <a:srgbClr val="FF59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6D7B"/>
              </a:solidFill>
            </a:endParaRPr>
          </a:p>
        </p:txBody>
      </p:sp>
      <p:grpSp>
        <p:nvGrpSpPr>
          <p:cNvPr id="55" name="Group 54">
            <a:extLst>
              <a:ext uri="{FF2B5EF4-FFF2-40B4-BE49-F238E27FC236}">
                <a16:creationId xmlns:a16="http://schemas.microsoft.com/office/drawing/2014/main" id="{3C3702D2-E894-234A-E4BA-F429BA2F6AAE}"/>
              </a:ext>
            </a:extLst>
          </p:cNvPr>
          <p:cNvGrpSpPr/>
          <p:nvPr/>
        </p:nvGrpSpPr>
        <p:grpSpPr>
          <a:xfrm rot="10800000" flipH="1">
            <a:off x="5267929" y="3967238"/>
            <a:ext cx="580063" cy="548528"/>
            <a:chOff x="4551111" y="2049196"/>
            <a:chExt cx="976405" cy="824338"/>
          </a:xfrm>
        </p:grpSpPr>
        <p:cxnSp>
          <p:nvCxnSpPr>
            <p:cNvPr id="56" name="Straight Connector 55">
              <a:extLst>
                <a:ext uri="{FF2B5EF4-FFF2-40B4-BE49-F238E27FC236}">
                  <a16:creationId xmlns:a16="http://schemas.microsoft.com/office/drawing/2014/main" id="{99256A06-8AAA-FBA1-4917-D6FDDEBF9140}"/>
                </a:ext>
              </a:extLst>
            </p:cNvPr>
            <p:cNvCxnSpPr>
              <a:cxnSpLocks/>
            </p:cNvCxnSpPr>
            <p:nvPr/>
          </p:nvCxnSpPr>
          <p:spPr>
            <a:xfrm flipH="1" flipV="1">
              <a:off x="5099050" y="2049196"/>
              <a:ext cx="428466" cy="824338"/>
            </a:xfrm>
            <a:prstGeom prst="line">
              <a:avLst/>
            </a:prstGeom>
            <a:ln w="28575">
              <a:solidFill>
                <a:srgbClr val="FF6D7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3A2EA-8A79-375E-57F2-87316478459D}"/>
                </a:ext>
              </a:extLst>
            </p:cNvPr>
            <p:cNvCxnSpPr>
              <a:cxnSpLocks/>
            </p:cNvCxnSpPr>
            <p:nvPr/>
          </p:nvCxnSpPr>
          <p:spPr>
            <a:xfrm flipH="1">
              <a:off x="4551111" y="2051577"/>
              <a:ext cx="557464" cy="0"/>
            </a:xfrm>
            <a:prstGeom prst="line">
              <a:avLst/>
            </a:prstGeom>
            <a:ln w="28575">
              <a:solidFill>
                <a:srgbClr val="FF6D7B"/>
              </a:solidFil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B57EF866-8173-0393-B1CA-7CDEBF35D9D0}"/>
              </a:ext>
            </a:extLst>
          </p:cNvPr>
          <p:cNvSpPr txBox="1"/>
          <p:nvPr/>
        </p:nvSpPr>
        <p:spPr>
          <a:xfrm>
            <a:off x="8579091" y="1708237"/>
            <a:ext cx="2873426" cy="400110"/>
          </a:xfrm>
          <a:prstGeom prst="rect">
            <a:avLst/>
          </a:prstGeom>
          <a:noFill/>
        </p:spPr>
        <p:txBody>
          <a:bodyPr wrap="square" rtlCol="0">
            <a:spAutoFit/>
          </a:bodyPr>
          <a:lstStyle/>
          <a:p>
            <a:r>
              <a:rPr lang="en-US" sz="2000" b="1" dirty="0">
                <a:solidFill>
                  <a:srgbClr val="FEC630"/>
                </a:solidFill>
                <a:latin typeface="Montserrat" pitchFamily="2" charset="0"/>
              </a:rPr>
              <a:t>Financial Advisors</a:t>
            </a:r>
          </a:p>
        </p:txBody>
      </p:sp>
      <p:sp>
        <p:nvSpPr>
          <p:cNvPr id="59" name="TextBox 58">
            <a:extLst>
              <a:ext uri="{FF2B5EF4-FFF2-40B4-BE49-F238E27FC236}">
                <a16:creationId xmlns:a16="http://schemas.microsoft.com/office/drawing/2014/main" id="{97B9AE6D-35E0-6F6C-DA5D-485D7789A5E3}"/>
              </a:ext>
            </a:extLst>
          </p:cNvPr>
          <p:cNvSpPr txBox="1"/>
          <p:nvPr/>
        </p:nvSpPr>
        <p:spPr>
          <a:xfrm>
            <a:off x="1544889" y="4236174"/>
            <a:ext cx="2873426" cy="400110"/>
          </a:xfrm>
          <a:prstGeom prst="rect">
            <a:avLst/>
          </a:prstGeom>
          <a:noFill/>
        </p:spPr>
        <p:txBody>
          <a:bodyPr wrap="square" rtlCol="0">
            <a:spAutoFit/>
          </a:bodyPr>
          <a:lstStyle/>
          <a:p>
            <a:r>
              <a:rPr lang="en-US" sz="2000" b="1" dirty="0">
                <a:solidFill>
                  <a:srgbClr val="FF6D7B"/>
                </a:solidFill>
                <a:latin typeface="Montserrat" pitchFamily="2" charset="0"/>
              </a:rPr>
              <a:t>Beginner Investor</a:t>
            </a:r>
          </a:p>
        </p:txBody>
      </p:sp>
      <p:pic>
        <p:nvPicPr>
          <p:cNvPr id="61" name="Picture 60">
            <a:extLst>
              <a:ext uri="{FF2B5EF4-FFF2-40B4-BE49-F238E27FC236}">
                <a16:creationId xmlns:a16="http://schemas.microsoft.com/office/drawing/2014/main" id="{61B5572C-0AEF-1A37-8F5A-84CF9F2F9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928" y="4548911"/>
            <a:ext cx="516030" cy="516030"/>
          </a:xfrm>
          <a:prstGeom prst="rect">
            <a:avLst/>
          </a:prstGeom>
        </p:spPr>
      </p:pic>
      <p:pic>
        <p:nvPicPr>
          <p:cNvPr id="17" name="Picture 16">
            <a:extLst>
              <a:ext uri="{FF2B5EF4-FFF2-40B4-BE49-F238E27FC236}">
                <a16:creationId xmlns:a16="http://schemas.microsoft.com/office/drawing/2014/main" id="{BC8A1511-BFEC-544C-5EDB-C9CBB8C0C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709" y="1972790"/>
            <a:ext cx="623647" cy="623647"/>
          </a:xfrm>
          <a:prstGeom prst="rect">
            <a:avLst/>
          </a:prstGeom>
        </p:spPr>
      </p:pic>
      <p:pic>
        <p:nvPicPr>
          <p:cNvPr id="63" name="Picture 62">
            <a:extLst>
              <a:ext uri="{FF2B5EF4-FFF2-40B4-BE49-F238E27FC236}">
                <a16:creationId xmlns:a16="http://schemas.microsoft.com/office/drawing/2014/main" id="{D1E59A91-BA41-1CD3-D134-0902EACAC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827" y="4396445"/>
            <a:ext cx="400110" cy="400110"/>
          </a:xfrm>
          <a:prstGeom prst="rect">
            <a:avLst/>
          </a:prstGeom>
        </p:spPr>
      </p:pic>
      <p:sp>
        <p:nvSpPr>
          <p:cNvPr id="5" name="TextBox 4">
            <a:extLst>
              <a:ext uri="{FF2B5EF4-FFF2-40B4-BE49-F238E27FC236}">
                <a16:creationId xmlns:a16="http://schemas.microsoft.com/office/drawing/2014/main" id="{AE50CF89-A374-E522-F76E-D89108BE2AD1}"/>
              </a:ext>
            </a:extLst>
          </p:cNvPr>
          <p:cNvSpPr txBox="1"/>
          <p:nvPr/>
        </p:nvSpPr>
        <p:spPr>
          <a:xfrm>
            <a:off x="2426370" y="5460939"/>
            <a:ext cx="8242479" cy="646331"/>
          </a:xfrm>
          <a:prstGeom prst="rect">
            <a:avLst/>
          </a:prstGeom>
          <a:solidFill>
            <a:schemeClr val="bg1">
              <a:lumMod val="85000"/>
            </a:schemeClr>
          </a:solidFill>
        </p:spPr>
        <p:txBody>
          <a:bodyPr wrap="square" rtlCol="0">
            <a:spAutoFit/>
          </a:bodyPr>
          <a:lstStyle/>
          <a:p>
            <a:r>
              <a:rPr lang="en-IN" dirty="0"/>
              <a:t>Subtitles: Following are the target users for our application which includes Retail Investors, Financial Advisors, Beginner Investors, Experienced Investors </a:t>
            </a:r>
          </a:p>
        </p:txBody>
      </p:sp>
    </p:spTree>
    <p:extLst>
      <p:ext uri="{BB962C8B-B14F-4D97-AF65-F5344CB8AC3E}">
        <p14:creationId xmlns:p14="http://schemas.microsoft.com/office/powerpoint/2010/main" val="117963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67D703BC-D006-44EF-A946-5D69C0B3BE68}"/>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TECH STACK</a:t>
            </a:r>
          </a:p>
        </p:txBody>
      </p:sp>
      <p:sp>
        <p:nvSpPr>
          <p:cNvPr id="21" name="正方形/長方形 9">
            <a:extLst>
              <a:ext uri="{FF2B5EF4-FFF2-40B4-BE49-F238E27FC236}">
                <a16:creationId xmlns:a16="http://schemas.microsoft.com/office/drawing/2014/main" id="{9B5CCA95-1F8D-9C77-3F1B-2595BA7A0F9A}"/>
              </a:ext>
            </a:extLst>
          </p:cNvPr>
          <p:cNvSpPr/>
          <p:nvPr/>
        </p:nvSpPr>
        <p:spPr>
          <a:xfrm>
            <a:off x="377144" y="10473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Group 8">
            <a:extLst>
              <a:ext uri="{FF2B5EF4-FFF2-40B4-BE49-F238E27FC236}">
                <a16:creationId xmlns:a16="http://schemas.microsoft.com/office/drawing/2014/main" id="{26EAFD4F-7BEB-FCBD-AD92-15921EA43B57}"/>
              </a:ext>
            </a:extLst>
          </p:cNvPr>
          <p:cNvGrpSpPr/>
          <p:nvPr/>
        </p:nvGrpSpPr>
        <p:grpSpPr>
          <a:xfrm>
            <a:off x="2445679" y="1230768"/>
            <a:ext cx="7620452" cy="4341400"/>
            <a:chOff x="2029082" y="1576319"/>
            <a:chExt cx="8269139" cy="4624756"/>
          </a:xfrm>
        </p:grpSpPr>
        <p:pic>
          <p:nvPicPr>
            <p:cNvPr id="5" name="Picture 4">
              <a:extLst>
                <a:ext uri="{FF2B5EF4-FFF2-40B4-BE49-F238E27FC236}">
                  <a16:creationId xmlns:a16="http://schemas.microsoft.com/office/drawing/2014/main" id="{73137F15-FAF5-DA2F-72F7-5C91E9165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246" y="4353225"/>
              <a:ext cx="2466975" cy="1847850"/>
            </a:xfrm>
            <a:prstGeom prst="rect">
              <a:avLst/>
            </a:prstGeom>
          </p:spPr>
        </p:pic>
        <p:grpSp>
          <p:nvGrpSpPr>
            <p:cNvPr id="8" name="Group 7">
              <a:extLst>
                <a:ext uri="{FF2B5EF4-FFF2-40B4-BE49-F238E27FC236}">
                  <a16:creationId xmlns:a16="http://schemas.microsoft.com/office/drawing/2014/main" id="{4E34A616-CF42-8166-EA78-D6225E0B7EB4}"/>
                </a:ext>
              </a:extLst>
            </p:cNvPr>
            <p:cNvGrpSpPr/>
            <p:nvPr/>
          </p:nvGrpSpPr>
          <p:grpSpPr>
            <a:xfrm>
              <a:off x="2029082" y="1576319"/>
              <a:ext cx="7962443" cy="4435724"/>
              <a:chOff x="2029082" y="1576319"/>
              <a:chExt cx="7962443" cy="4435724"/>
            </a:xfrm>
          </p:grpSpPr>
          <p:pic>
            <p:nvPicPr>
              <p:cNvPr id="29" name="Picture 28">
                <a:extLst>
                  <a:ext uri="{FF2B5EF4-FFF2-40B4-BE49-F238E27FC236}">
                    <a16:creationId xmlns:a16="http://schemas.microsoft.com/office/drawing/2014/main" id="{3EFD86C1-D51B-C109-E07A-4CBCC663B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757" y="2075089"/>
                <a:ext cx="2100089" cy="1111272"/>
              </a:xfrm>
              <a:prstGeom prst="rect">
                <a:avLst/>
              </a:prstGeom>
            </p:spPr>
          </p:pic>
          <p:pic>
            <p:nvPicPr>
              <p:cNvPr id="35" name="Picture 34">
                <a:extLst>
                  <a:ext uri="{FF2B5EF4-FFF2-40B4-BE49-F238E27FC236}">
                    <a16:creationId xmlns:a16="http://schemas.microsoft.com/office/drawing/2014/main" id="{3A6B255C-0D9D-FEFA-785B-20DA00AFD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774" y="4542257"/>
                <a:ext cx="1425343" cy="1469786"/>
              </a:xfrm>
              <a:prstGeom prst="rect">
                <a:avLst/>
              </a:prstGeom>
            </p:spPr>
          </p:pic>
          <p:pic>
            <p:nvPicPr>
              <p:cNvPr id="39" name="Picture 38">
                <a:extLst>
                  <a:ext uri="{FF2B5EF4-FFF2-40B4-BE49-F238E27FC236}">
                    <a16:creationId xmlns:a16="http://schemas.microsoft.com/office/drawing/2014/main" id="{882033B5-00AE-8425-BE26-6D66D0215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9082" y="4756039"/>
                <a:ext cx="2558462" cy="625002"/>
              </a:xfrm>
              <a:prstGeom prst="rect">
                <a:avLst/>
              </a:prstGeom>
            </p:spPr>
          </p:pic>
          <p:sp>
            <p:nvSpPr>
              <p:cNvPr id="46" name="TextBox 45">
                <a:extLst>
                  <a:ext uri="{FF2B5EF4-FFF2-40B4-BE49-F238E27FC236}">
                    <a16:creationId xmlns:a16="http://schemas.microsoft.com/office/drawing/2014/main" id="{05528446-1741-06BF-5232-FB7B900532E4}"/>
                  </a:ext>
                </a:extLst>
              </p:cNvPr>
              <p:cNvSpPr txBox="1"/>
              <p:nvPr/>
            </p:nvSpPr>
            <p:spPr>
              <a:xfrm>
                <a:off x="2353031" y="1579555"/>
                <a:ext cx="2190534" cy="338554"/>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Frontend</a:t>
                </a:r>
              </a:p>
            </p:txBody>
          </p:sp>
          <p:sp>
            <p:nvSpPr>
              <p:cNvPr id="47" name="TextBox 46">
                <a:extLst>
                  <a:ext uri="{FF2B5EF4-FFF2-40B4-BE49-F238E27FC236}">
                    <a16:creationId xmlns:a16="http://schemas.microsoft.com/office/drawing/2014/main" id="{CFD22880-3196-32D7-D956-5B1A68230297}"/>
                  </a:ext>
                </a:extLst>
              </p:cNvPr>
              <p:cNvSpPr txBox="1"/>
              <p:nvPr/>
            </p:nvSpPr>
            <p:spPr>
              <a:xfrm>
                <a:off x="7144062" y="1576319"/>
                <a:ext cx="2190534" cy="338554"/>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Backend</a:t>
                </a:r>
              </a:p>
            </p:txBody>
          </p:sp>
          <p:sp>
            <p:nvSpPr>
              <p:cNvPr id="48" name="TextBox 47">
                <a:extLst>
                  <a:ext uri="{FF2B5EF4-FFF2-40B4-BE49-F238E27FC236}">
                    <a16:creationId xmlns:a16="http://schemas.microsoft.com/office/drawing/2014/main" id="{80843ADC-B3A9-5682-1143-CA0E2E0ACA19}"/>
                  </a:ext>
                </a:extLst>
              </p:cNvPr>
              <p:cNvSpPr txBox="1"/>
              <p:nvPr/>
            </p:nvSpPr>
            <p:spPr>
              <a:xfrm>
                <a:off x="2353031" y="4203703"/>
                <a:ext cx="2190534" cy="338554"/>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Database</a:t>
                </a:r>
              </a:p>
            </p:txBody>
          </p:sp>
          <p:sp>
            <p:nvSpPr>
              <p:cNvPr id="49" name="TextBox 48">
                <a:extLst>
                  <a:ext uri="{FF2B5EF4-FFF2-40B4-BE49-F238E27FC236}">
                    <a16:creationId xmlns:a16="http://schemas.microsoft.com/office/drawing/2014/main" id="{20680A00-D13A-8F66-C417-BE46ACE67615}"/>
                  </a:ext>
                </a:extLst>
              </p:cNvPr>
              <p:cNvSpPr txBox="1"/>
              <p:nvPr/>
            </p:nvSpPr>
            <p:spPr>
              <a:xfrm>
                <a:off x="6619485" y="4203703"/>
                <a:ext cx="3224540" cy="360651"/>
              </a:xfrm>
              <a:prstGeom prst="rect">
                <a:avLst/>
              </a:prstGeom>
              <a:noFill/>
            </p:spPr>
            <p:txBody>
              <a:bodyPr wrap="square" rtlCol="0">
                <a:spAutoFit/>
              </a:bodyPr>
              <a:lstStyle/>
              <a:p>
                <a:pPr algn="ctr"/>
                <a:r>
                  <a:rPr lang="en-US" sz="1600" dirty="0">
                    <a:solidFill>
                      <a:srgbClr val="8B63C5"/>
                    </a:solidFill>
                    <a:latin typeface="Roboto Black" panose="02000000000000000000" pitchFamily="2" charset="0"/>
                    <a:ea typeface="Roboto Black" panose="02000000000000000000" pitchFamily="2" charset="0"/>
                  </a:rPr>
                  <a:t>Project Management</a:t>
                </a:r>
              </a:p>
            </p:txBody>
          </p:sp>
          <p:pic>
            <p:nvPicPr>
              <p:cNvPr id="3" name="Picture 2">
                <a:extLst>
                  <a:ext uri="{FF2B5EF4-FFF2-40B4-BE49-F238E27FC236}">
                    <a16:creationId xmlns:a16="http://schemas.microsoft.com/office/drawing/2014/main" id="{90EBF071-6656-3C1E-527D-9D6B2E309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270" y="2221906"/>
                <a:ext cx="909630" cy="1111272"/>
              </a:xfrm>
              <a:prstGeom prst="rect">
                <a:avLst/>
              </a:prstGeom>
            </p:spPr>
          </p:pic>
          <p:pic>
            <p:nvPicPr>
              <p:cNvPr id="7" name="Picture 6">
                <a:extLst>
                  <a:ext uri="{FF2B5EF4-FFF2-40B4-BE49-F238E27FC236}">
                    <a16:creationId xmlns:a16="http://schemas.microsoft.com/office/drawing/2014/main" id="{BF51CC34-CF25-353B-6FAF-44A75E0E5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847" y="2345037"/>
                <a:ext cx="1558678" cy="571375"/>
              </a:xfrm>
              <a:prstGeom prst="rect">
                <a:avLst/>
              </a:prstGeom>
            </p:spPr>
          </p:pic>
        </p:grpSp>
      </p:grpSp>
      <p:sp>
        <p:nvSpPr>
          <p:cNvPr id="10" name="Isosceles Triangle 9">
            <a:extLst>
              <a:ext uri="{FF2B5EF4-FFF2-40B4-BE49-F238E27FC236}">
                <a16:creationId xmlns:a16="http://schemas.microsoft.com/office/drawing/2014/main" id="{26325C94-0248-4406-2C79-F9A353798325}"/>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BC2A111-C789-B1EE-87D9-1A7BED0FA347}"/>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1D17E2C-1440-AD51-05FB-46286C0470C0}"/>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67C68EE-5815-A1A1-C879-89C9EB2C3E46}"/>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extBox 1">
            <a:extLst>
              <a:ext uri="{FF2B5EF4-FFF2-40B4-BE49-F238E27FC236}">
                <a16:creationId xmlns:a16="http://schemas.microsoft.com/office/drawing/2014/main" id="{404E0367-9CD0-7FEF-CF6A-FFF7E0A93E90}"/>
              </a:ext>
            </a:extLst>
          </p:cNvPr>
          <p:cNvSpPr txBox="1"/>
          <p:nvPr/>
        </p:nvSpPr>
        <p:spPr>
          <a:xfrm>
            <a:off x="2554741" y="5713595"/>
            <a:ext cx="8025254" cy="646331"/>
          </a:xfrm>
          <a:prstGeom prst="rect">
            <a:avLst/>
          </a:prstGeom>
          <a:solidFill>
            <a:schemeClr val="bg1">
              <a:lumMod val="85000"/>
            </a:schemeClr>
          </a:solidFill>
        </p:spPr>
        <p:txBody>
          <a:bodyPr wrap="square" rtlCol="0">
            <a:spAutoFit/>
          </a:bodyPr>
          <a:lstStyle/>
          <a:p>
            <a:r>
              <a:rPr lang="en-IN" dirty="0"/>
              <a:t>Subtitles: The above </a:t>
            </a:r>
            <a:r>
              <a:rPr lang="en-IN" dirty="0" err="1"/>
              <a:t>techstack</a:t>
            </a:r>
            <a:r>
              <a:rPr lang="en-IN" dirty="0"/>
              <a:t> was used for developing the application. </a:t>
            </a:r>
            <a:r>
              <a:rPr lang="en-US" dirty="0"/>
              <a:t>Progress amongst team was monitored by Jira &amp; Bitbucket </a:t>
            </a:r>
            <a:endParaRPr lang="en-IN" dirty="0"/>
          </a:p>
        </p:txBody>
      </p:sp>
    </p:spTree>
    <p:extLst>
      <p:ext uri="{BB962C8B-B14F-4D97-AF65-F5344CB8AC3E}">
        <p14:creationId xmlns:p14="http://schemas.microsoft.com/office/powerpoint/2010/main" val="2946530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67D703BC-D006-44EF-A946-5D69C0B3BE68}"/>
              </a:ext>
            </a:extLst>
          </p:cNvPr>
          <p:cNvSpPr txBox="1"/>
          <p:nvPr/>
        </p:nvSpPr>
        <p:spPr>
          <a:xfrm>
            <a:off x="293665" y="2860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FEATURES</a:t>
            </a:r>
          </a:p>
        </p:txBody>
      </p:sp>
      <p:sp>
        <p:nvSpPr>
          <p:cNvPr id="21" name="正方形/長方形 9">
            <a:extLst>
              <a:ext uri="{FF2B5EF4-FFF2-40B4-BE49-F238E27FC236}">
                <a16:creationId xmlns:a16="http://schemas.microsoft.com/office/drawing/2014/main" id="{9B5CCA95-1F8D-9C77-3F1B-2595BA7A0F9A}"/>
              </a:ext>
            </a:extLst>
          </p:cNvPr>
          <p:cNvSpPr/>
          <p:nvPr/>
        </p:nvSpPr>
        <p:spPr>
          <a:xfrm>
            <a:off x="377144" y="8187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Group 1">
            <a:extLst>
              <a:ext uri="{FF2B5EF4-FFF2-40B4-BE49-F238E27FC236}">
                <a16:creationId xmlns:a16="http://schemas.microsoft.com/office/drawing/2014/main" id="{F5ACA486-1427-ED2F-04C0-398120BC04AF}"/>
              </a:ext>
            </a:extLst>
          </p:cNvPr>
          <p:cNvGrpSpPr/>
          <p:nvPr/>
        </p:nvGrpSpPr>
        <p:grpSpPr>
          <a:xfrm>
            <a:off x="654335" y="1349568"/>
            <a:ext cx="5124008" cy="5030794"/>
            <a:chOff x="654335" y="1675548"/>
            <a:chExt cx="4578818" cy="4495522"/>
          </a:xfrm>
        </p:grpSpPr>
        <p:grpSp>
          <p:nvGrpSpPr>
            <p:cNvPr id="3" name="Group 2">
              <a:extLst>
                <a:ext uri="{FF2B5EF4-FFF2-40B4-BE49-F238E27FC236}">
                  <a16:creationId xmlns:a16="http://schemas.microsoft.com/office/drawing/2014/main" id="{52D1493F-3090-02D6-74CE-FE08BBEB679C}"/>
                </a:ext>
              </a:extLst>
            </p:cNvPr>
            <p:cNvGrpSpPr/>
            <p:nvPr/>
          </p:nvGrpSpPr>
          <p:grpSpPr>
            <a:xfrm flipH="1">
              <a:off x="2517606" y="1675548"/>
              <a:ext cx="2546898" cy="2822827"/>
              <a:chOff x="3790357" y="1727004"/>
              <a:chExt cx="2546898" cy="2822827"/>
            </a:xfrm>
            <a:solidFill>
              <a:schemeClr val="accent1"/>
            </a:solidFill>
          </p:grpSpPr>
          <p:sp>
            <p:nvSpPr>
              <p:cNvPr id="24" name="Freeform: Shape 23">
                <a:extLst>
                  <a:ext uri="{FF2B5EF4-FFF2-40B4-BE49-F238E27FC236}">
                    <a16:creationId xmlns:a16="http://schemas.microsoft.com/office/drawing/2014/main" id="{B694247B-38BE-F9C2-B349-6A871929D69A}"/>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grpFill/>
              <a:ln w="4614" cap="flat">
                <a:noFill/>
                <a:prstDash val="solid"/>
                <a:miter/>
              </a:ln>
            </p:spPr>
            <p:txBody>
              <a:bodyPr wrap="square" rtlCol="0" anchor="ctr">
                <a:noAutofit/>
              </a:bodyPr>
              <a:lstStyle/>
              <a:p>
                <a:endParaRPr lang="en-US"/>
              </a:p>
            </p:txBody>
          </p:sp>
          <p:sp>
            <p:nvSpPr>
              <p:cNvPr id="25" name="Up Arrow 7">
                <a:extLst>
                  <a:ext uri="{FF2B5EF4-FFF2-40B4-BE49-F238E27FC236}">
                    <a16:creationId xmlns:a16="http://schemas.microsoft.com/office/drawing/2014/main" id="{E7D97E72-0063-78C0-D9A9-B4E8B1CEA9CE}"/>
                  </a:ext>
                </a:extLst>
              </p:cNvPr>
              <p:cNvSpPr/>
              <p:nvPr/>
            </p:nvSpPr>
            <p:spPr>
              <a:xfrm rot="10800000" flipV="1">
                <a:off x="4826586" y="1727004"/>
                <a:ext cx="1510669" cy="2651760"/>
              </a:xfrm>
              <a:prstGeom prst="upArrow">
                <a:avLst>
                  <a:gd name="adj1" fmla="val 50000"/>
                  <a:gd name="adj2" fmla="val 619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4" name="Group 3">
              <a:extLst>
                <a:ext uri="{FF2B5EF4-FFF2-40B4-BE49-F238E27FC236}">
                  <a16:creationId xmlns:a16="http://schemas.microsoft.com/office/drawing/2014/main" id="{D5627BFF-C685-92EA-345A-D70E33776FCC}"/>
                </a:ext>
              </a:extLst>
            </p:cNvPr>
            <p:cNvGrpSpPr/>
            <p:nvPr/>
          </p:nvGrpSpPr>
          <p:grpSpPr>
            <a:xfrm flipH="1">
              <a:off x="654335" y="3123657"/>
              <a:ext cx="2503314" cy="3047413"/>
              <a:chOff x="5843802" y="2795035"/>
              <a:chExt cx="2503314" cy="3047413"/>
            </a:xfrm>
            <a:solidFill>
              <a:schemeClr val="accent4"/>
            </a:solidFill>
          </p:grpSpPr>
          <p:sp>
            <p:nvSpPr>
              <p:cNvPr id="22" name="Freeform: Shape 21">
                <a:extLst>
                  <a:ext uri="{FF2B5EF4-FFF2-40B4-BE49-F238E27FC236}">
                    <a16:creationId xmlns:a16="http://schemas.microsoft.com/office/drawing/2014/main" id="{C497083C-3BD6-29D2-8770-7656551723B8}"/>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grpFill/>
              <a:ln w="5356" cap="flat">
                <a:noFill/>
                <a:prstDash val="solid"/>
                <a:miter/>
              </a:ln>
            </p:spPr>
            <p:txBody>
              <a:bodyPr rtlCol="0" anchor="ctr"/>
              <a:lstStyle/>
              <a:p>
                <a:endParaRPr lang="en-US"/>
              </a:p>
            </p:txBody>
          </p:sp>
          <p:sp>
            <p:nvSpPr>
              <p:cNvPr id="23" name="Up Arrow 4">
                <a:extLst>
                  <a:ext uri="{FF2B5EF4-FFF2-40B4-BE49-F238E27FC236}">
                    <a16:creationId xmlns:a16="http://schemas.microsoft.com/office/drawing/2014/main" id="{7FF7FC2A-D7D5-0265-DBDA-E0126A81DA1D}"/>
                  </a:ext>
                </a:extLst>
              </p:cNvPr>
              <p:cNvSpPr/>
              <p:nvPr/>
            </p:nvSpPr>
            <p:spPr>
              <a:xfrm flipV="1">
                <a:off x="5843802" y="3190688"/>
                <a:ext cx="1510669" cy="2651760"/>
              </a:xfrm>
              <a:prstGeom prst="upArrow">
                <a:avLst>
                  <a:gd name="adj1" fmla="val 50000"/>
                  <a:gd name="adj2" fmla="val 619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 name="TextBox 5">
              <a:extLst>
                <a:ext uri="{FF2B5EF4-FFF2-40B4-BE49-F238E27FC236}">
                  <a16:creationId xmlns:a16="http://schemas.microsoft.com/office/drawing/2014/main" id="{65B306D3-D7A6-7A53-0635-3A221D49362C}"/>
                </a:ext>
              </a:extLst>
            </p:cNvPr>
            <p:cNvSpPr txBox="1"/>
            <p:nvPr/>
          </p:nvSpPr>
          <p:spPr>
            <a:xfrm>
              <a:off x="2661788" y="2107389"/>
              <a:ext cx="122230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BUY</a:t>
              </a:r>
              <a:endParaRPr lang="ko-KR" altLang="en-US" sz="2400" b="1" dirty="0">
                <a:solidFill>
                  <a:schemeClr val="bg1"/>
                </a:solidFill>
                <a:cs typeface="Arial" pitchFamily="34" charset="0"/>
              </a:endParaRPr>
            </a:p>
          </p:txBody>
        </p:sp>
        <p:sp>
          <p:nvSpPr>
            <p:cNvPr id="7" name="TextBox 6">
              <a:extLst>
                <a:ext uri="{FF2B5EF4-FFF2-40B4-BE49-F238E27FC236}">
                  <a16:creationId xmlns:a16="http://schemas.microsoft.com/office/drawing/2014/main" id="{92AA26F6-AD96-085C-B529-6CABCF38163B}"/>
                </a:ext>
              </a:extLst>
            </p:cNvPr>
            <p:cNvSpPr txBox="1"/>
            <p:nvPr/>
          </p:nvSpPr>
          <p:spPr>
            <a:xfrm>
              <a:off x="1814964" y="5219470"/>
              <a:ext cx="122230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SELL</a:t>
              </a:r>
              <a:endParaRPr lang="ko-KR" altLang="en-US" sz="2400" b="1" dirty="0">
                <a:solidFill>
                  <a:schemeClr val="bg1"/>
                </a:solidFill>
                <a:cs typeface="Arial" pitchFamily="34" charset="0"/>
              </a:endParaRPr>
            </a:p>
          </p:txBody>
        </p:sp>
        <p:grpSp>
          <p:nvGrpSpPr>
            <p:cNvPr id="8" name="Group 7">
              <a:extLst>
                <a:ext uri="{FF2B5EF4-FFF2-40B4-BE49-F238E27FC236}">
                  <a16:creationId xmlns:a16="http://schemas.microsoft.com/office/drawing/2014/main" id="{58C8B39F-84B0-F867-4E98-C16CA4FF1E7A}"/>
                </a:ext>
              </a:extLst>
            </p:cNvPr>
            <p:cNvGrpSpPr/>
            <p:nvPr/>
          </p:nvGrpSpPr>
          <p:grpSpPr>
            <a:xfrm>
              <a:off x="718736" y="2531902"/>
              <a:ext cx="4514417" cy="2355125"/>
              <a:chOff x="2572109" y="541589"/>
              <a:chExt cx="8585933" cy="4479193"/>
            </a:xfrm>
          </p:grpSpPr>
          <p:sp>
            <p:nvSpPr>
              <p:cNvPr id="9" name="Oval 8">
                <a:extLst>
                  <a:ext uri="{FF2B5EF4-FFF2-40B4-BE49-F238E27FC236}">
                    <a16:creationId xmlns:a16="http://schemas.microsoft.com/office/drawing/2014/main" id="{80350115-C51E-CF60-2A42-890990EE1948}"/>
                  </a:ext>
                </a:extLst>
              </p:cNvPr>
              <p:cNvSpPr/>
              <p:nvPr/>
            </p:nvSpPr>
            <p:spPr>
              <a:xfrm>
                <a:off x="8911710" y="2318515"/>
                <a:ext cx="211382" cy="2113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a:extLst>
                  <a:ext uri="{FF2B5EF4-FFF2-40B4-BE49-F238E27FC236}">
                    <a16:creationId xmlns:a16="http://schemas.microsoft.com/office/drawing/2014/main" id="{6A653B47-16E1-4836-2F7D-916511BB5147}"/>
                  </a:ext>
                </a:extLst>
              </p:cNvPr>
              <p:cNvSpPr/>
              <p:nvPr/>
            </p:nvSpPr>
            <p:spPr>
              <a:xfrm>
                <a:off x="5227330" y="2957051"/>
                <a:ext cx="211382" cy="2113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a:extLst>
                  <a:ext uri="{FF2B5EF4-FFF2-40B4-BE49-F238E27FC236}">
                    <a16:creationId xmlns:a16="http://schemas.microsoft.com/office/drawing/2014/main" id="{18B9A5F1-DB3F-F55D-9269-2F9CFCBE3AE9}"/>
                  </a:ext>
                </a:extLst>
              </p:cNvPr>
              <p:cNvSpPr/>
              <p:nvPr/>
            </p:nvSpPr>
            <p:spPr>
              <a:xfrm>
                <a:off x="7701885" y="2178338"/>
                <a:ext cx="211382" cy="2113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a:extLst>
                  <a:ext uri="{FF2B5EF4-FFF2-40B4-BE49-F238E27FC236}">
                    <a16:creationId xmlns:a16="http://schemas.microsoft.com/office/drawing/2014/main" id="{E2D39C00-481A-BC00-4134-56AFE48511E4}"/>
                  </a:ext>
                </a:extLst>
              </p:cNvPr>
              <p:cNvSpPr/>
              <p:nvPr/>
            </p:nvSpPr>
            <p:spPr>
              <a:xfrm>
                <a:off x="4296249" y="4809400"/>
                <a:ext cx="211382" cy="2113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a:extLst>
                  <a:ext uri="{FF2B5EF4-FFF2-40B4-BE49-F238E27FC236}">
                    <a16:creationId xmlns:a16="http://schemas.microsoft.com/office/drawing/2014/main" id="{F964D9C9-9C63-88BD-80FB-B4AC133AAF8B}"/>
                  </a:ext>
                </a:extLst>
              </p:cNvPr>
              <p:cNvSpPr/>
              <p:nvPr/>
            </p:nvSpPr>
            <p:spPr>
              <a:xfrm>
                <a:off x="7016376" y="3513792"/>
                <a:ext cx="211382" cy="2113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5" name="Straight Connector 14">
                <a:extLst>
                  <a:ext uri="{FF2B5EF4-FFF2-40B4-BE49-F238E27FC236}">
                    <a16:creationId xmlns:a16="http://schemas.microsoft.com/office/drawing/2014/main" id="{3CE0FB70-A011-4266-DB18-419A35B843B1}"/>
                  </a:ext>
                </a:extLst>
              </p:cNvPr>
              <p:cNvCxnSpPr>
                <a:cxnSpLocks/>
                <a:stCxn id="13" idx="2"/>
              </p:cNvCxnSpPr>
              <p:nvPr/>
            </p:nvCxnSpPr>
            <p:spPr>
              <a:xfrm flipH="1" flipV="1">
                <a:off x="2572109" y="4681741"/>
                <a:ext cx="1724141" cy="233351"/>
              </a:xfrm>
              <a:prstGeom prst="line">
                <a:avLst/>
              </a:prstGeom>
              <a:noFill/>
              <a:ln w="38100">
                <a:solidFill>
                  <a:schemeClr val="accent2"/>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90203E83-BD2F-5525-7371-4F69165A2827}"/>
                  </a:ext>
                </a:extLst>
              </p:cNvPr>
              <p:cNvCxnSpPr>
                <a:cxnSpLocks/>
                <a:stCxn id="10" idx="3"/>
                <a:endCxn id="13" idx="7"/>
              </p:cNvCxnSpPr>
              <p:nvPr/>
            </p:nvCxnSpPr>
            <p:spPr>
              <a:xfrm flipH="1">
                <a:off x="4476675" y="3137477"/>
                <a:ext cx="781611" cy="1702879"/>
              </a:xfrm>
              <a:prstGeom prst="line">
                <a:avLst/>
              </a:prstGeom>
              <a:noFill/>
              <a:ln w="38100">
                <a:solidFill>
                  <a:schemeClr val="accent2"/>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17F9E04B-30FA-B0FD-88FC-0BCF164545BB}"/>
                  </a:ext>
                </a:extLst>
              </p:cNvPr>
              <p:cNvCxnSpPr>
                <a:cxnSpLocks/>
                <a:stCxn id="14" idx="2"/>
                <a:endCxn id="10" idx="6"/>
              </p:cNvCxnSpPr>
              <p:nvPr/>
            </p:nvCxnSpPr>
            <p:spPr>
              <a:xfrm flipH="1" flipV="1">
                <a:off x="5438712" y="3062742"/>
                <a:ext cx="1577664" cy="556741"/>
              </a:xfrm>
              <a:prstGeom prst="line">
                <a:avLst/>
              </a:prstGeom>
              <a:noFill/>
              <a:ln w="38100">
                <a:solidFill>
                  <a:schemeClr val="accent2"/>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111F07E1-A39F-5F9A-9E09-74317AFD5930}"/>
                  </a:ext>
                </a:extLst>
              </p:cNvPr>
              <p:cNvCxnSpPr>
                <a:cxnSpLocks/>
                <a:stCxn id="11" idx="3"/>
                <a:endCxn id="14" idx="7"/>
              </p:cNvCxnSpPr>
              <p:nvPr/>
            </p:nvCxnSpPr>
            <p:spPr>
              <a:xfrm flipH="1">
                <a:off x="7196802" y="2358764"/>
                <a:ext cx="536039" cy="1185984"/>
              </a:xfrm>
              <a:prstGeom prst="line">
                <a:avLst/>
              </a:prstGeom>
              <a:noFill/>
              <a:ln w="38100">
                <a:solidFill>
                  <a:schemeClr val="accent2"/>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A7892BF7-E5D8-C3A7-58E6-09F5E61B72E7}"/>
                  </a:ext>
                </a:extLst>
              </p:cNvPr>
              <p:cNvCxnSpPr>
                <a:cxnSpLocks/>
                <a:stCxn id="11" idx="6"/>
                <a:endCxn id="9" idx="2"/>
              </p:cNvCxnSpPr>
              <p:nvPr/>
            </p:nvCxnSpPr>
            <p:spPr>
              <a:xfrm>
                <a:off x="7913267" y="2284029"/>
                <a:ext cx="998443" cy="140177"/>
              </a:xfrm>
              <a:prstGeom prst="line">
                <a:avLst/>
              </a:prstGeom>
              <a:noFill/>
              <a:ln w="38100">
                <a:solidFill>
                  <a:schemeClr val="accent2"/>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06B69640-276F-DC66-10A3-F34D16BE69D8}"/>
                  </a:ext>
                </a:extLst>
              </p:cNvPr>
              <p:cNvCxnSpPr>
                <a:cxnSpLocks/>
                <a:stCxn id="9" idx="7"/>
              </p:cNvCxnSpPr>
              <p:nvPr/>
            </p:nvCxnSpPr>
            <p:spPr>
              <a:xfrm flipV="1">
                <a:off x="9092136" y="541589"/>
                <a:ext cx="2065906" cy="1807882"/>
              </a:xfrm>
              <a:prstGeom prst="line">
                <a:avLst/>
              </a:prstGeom>
              <a:noFill/>
              <a:ln w="38100">
                <a:solidFill>
                  <a:schemeClr val="accent2"/>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61" name="Group 60">
            <a:extLst>
              <a:ext uri="{FF2B5EF4-FFF2-40B4-BE49-F238E27FC236}">
                <a16:creationId xmlns:a16="http://schemas.microsoft.com/office/drawing/2014/main" id="{2416F2E4-5BC2-4876-4023-1AF8CD1F646D}"/>
              </a:ext>
            </a:extLst>
          </p:cNvPr>
          <p:cNvGrpSpPr/>
          <p:nvPr/>
        </p:nvGrpSpPr>
        <p:grpSpPr>
          <a:xfrm>
            <a:off x="6096000" y="1822952"/>
            <a:ext cx="5407514" cy="2895985"/>
            <a:chOff x="6028912" y="3316346"/>
            <a:chExt cx="5407514" cy="2895985"/>
          </a:xfrm>
        </p:grpSpPr>
        <p:pic>
          <p:nvPicPr>
            <p:cNvPr id="62" name="Picture 61">
              <a:extLst>
                <a:ext uri="{FF2B5EF4-FFF2-40B4-BE49-F238E27FC236}">
                  <a16:creationId xmlns:a16="http://schemas.microsoft.com/office/drawing/2014/main" id="{B0D32044-17CC-7015-C805-B5883617C8CA}"/>
                </a:ext>
              </a:extLst>
            </p:cNvPr>
            <p:cNvPicPr>
              <a:picLocks noChangeAspect="1"/>
            </p:cNvPicPr>
            <p:nvPr/>
          </p:nvPicPr>
          <p:blipFill>
            <a:blip r:embed="rId2"/>
            <a:stretch>
              <a:fillRect/>
            </a:stretch>
          </p:blipFill>
          <p:spPr>
            <a:xfrm>
              <a:off x="6698690" y="3316346"/>
              <a:ext cx="949958" cy="949958"/>
            </a:xfrm>
            <a:prstGeom prst="rect">
              <a:avLst/>
            </a:prstGeom>
            <a:effectLst>
              <a:outerShdw blurRad="50800" dist="38100" dir="5400000" algn="t" rotWithShape="0">
                <a:prstClr val="black">
                  <a:alpha val="40000"/>
                </a:prstClr>
              </a:outerShdw>
            </a:effectLst>
          </p:spPr>
        </p:pic>
        <p:grpSp>
          <p:nvGrpSpPr>
            <p:cNvPr id="63" name="Group 62">
              <a:extLst>
                <a:ext uri="{FF2B5EF4-FFF2-40B4-BE49-F238E27FC236}">
                  <a16:creationId xmlns:a16="http://schemas.microsoft.com/office/drawing/2014/main" id="{34F328A1-3DD1-4DA4-9509-77248CCD7A0D}"/>
                </a:ext>
              </a:extLst>
            </p:cNvPr>
            <p:cNvGrpSpPr/>
            <p:nvPr/>
          </p:nvGrpSpPr>
          <p:grpSpPr>
            <a:xfrm>
              <a:off x="6028912" y="3338056"/>
              <a:ext cx="5407514" cy="2874275"/>
              <a:chOff x="6028912" y="3338056"/>
              <a:chExt cx="5407514" cy="2874275"/>
            </a:xfrm>
          </p:grpSpPr>
          <p:sp>
            <p:nvSpPr>
              <p:cNvPr id="64" name="TextBox 63">
                <a:extLst>
                  <a:ext uri="{FF2B5EF4-FFF2-40B4-BE49-F238E27FC236}">
                    <a16:creationId xmlns:a16="http://schemas.microsoft.com/office/drawing/2014/main" id="{545E664B-B036-1B02-F899-C2A8931D22CC}"/>
                  </a:ext>
                </a:extLst>
              </p:cNvPr>
              <p:cNvSpPr txBox="1"/>
              <p:nvPr/>
            </p:nvSpPr>
            <p:spPr>
              <a:xfrm>
                <a:off x="6028912" y="4341496"/>
                <a:ext cx="2420376" cy="369332"/>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Real Time Analysis</a:t>
                </a:r>
                <a:endParaRPr lang="en-IN" b="1" dirty="0">
                  <a:solidFill>
                    <a:schemeClr val="accent1">
                      <a:lumMod val="75000"/>
                    </a:schemeClr>
                  </a:solidFill>
                  <a:latin typeface="Lucida Sans" panose="020B0602030504020204" pitchFamily="34" charset="0"/>
                  <a:ea typeface="Verdana"/>
                </a:endParaRPr>
              </a:p>
            </p:txBody>
          </p:sp>
          <p:pic>
            <p:nvPicPr>
              <p:cNvPr id="69" name="Picture 68">
                <a:extLst>
                  <a:ext uri="{FF2B5EF4-FFF2-40B4-BE49-F238E27FC236}">
                    <a16:creationId xmlns:a16="http://schemas.microsoft.com/office/drawing/2014/main" id="{4181535E-CA34-2BBE-7AB8-6DB1339DE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6201" y="3338056"/>
                <a:ext cx="873957" cy="873957"/>
              </a:xfrm>
              <a:prstGeom prst="rect">
                <a:avLst/>
              </a:prstGeom>
            </p:spPr>
          </p:pic>
          <p:sp>
            <p:nvSpPr>
              <p:cNvPr id="70" name="TextBox 69">
                <a:extLst>
                  <a:ext uri="{FF2B5EF4-FFF2-40B4-BE49-F238E27FC236}">
                    <a16:creationId xmlns:a16="http://schemas.microsoft.com/office/drawing/2014/main" id="{0618F9A6-3962-DD45-D59B-345BE4BFB443}"/>
                  </a:ext>
                </a:extLst>
              </p:cNvPr>
              <p:cNvSpPr txBox="1"/>
              <p:nvPr/>
            </p:nvSpPr>
            <p:spPr>
              <a:xfrm>
                <a:off x="8474346" y="4350433"/>
                <a:ext cx="2962080" cy="369332"/>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Portfolio Management</a:t>
                </a:r>
                <a:endParaRPr lang="en-IN" b="1" dirty="0">
                  <a:solidFill>
                    <a:schemeClr val="accent1">
                      <a:lumMod val="75000"/>
                    </a:schemeClr>
                  </a:solidFill>
                  <a:latin typeface="Lucida Sans" panose="020B0602030504020204" pitchFamily="34" charset="0"/>
                  <a:ea typeface="Verdana"/>
                </a:endParaRPr>
              </a:p>
            </p:txBody>
          </p:sp>
          <p:pic>
            <p:nvPicPr>
              <p:cNvPr id="71" name="Picture 70">
                <a:extLst>
                  <a:ext uri="{FF2B5EF4-FFF2-40B4-BE49-F238E27FC236}">
                    <a16:creationId xmlns:a16="http://schemas.microsoft.com/office/drawing/2014/main" id="{CC94F433-6697-B57A-4505-5BA5982063BE}"/>
                  </a:ext>
                </a:extLst>
              </p:cNvPr>
              <p:cNvPicPr>
                <a:picLocks noChangeAspect="1"/>
              </p:cNvPicPr>
              <p:nvPr/>
            </p:nvPicPr>
            <p:blipFill>
              <a:blip r:embed="rId4"/>
              <a:stretch>
                <a:fillRect/>
              </a:stretch>
            </p:blipFill>
            <p:spPr>
              <a:xfrm>
                <a:off x="6849952" y="4837268"/>
                <a:ext cx="885485" cy="885485"/>
              </a:xfrm>
              <a:prstGeom prst="rect">
                <a:avLst/>
              </a:prstGeom>
              <a:effectLst>
                <a:outerShdw blurRad="50800" dist="38100" dir="5400000" algn="t" rotWithShape="0">
                  <a:prstClr val="black">
                    <a:alpha val="40000"/>
                  </a:prstClr>
                </a:outerShdw>
              </a:effectLst>
            </p:spPr>
          </p:pic>
          <p:sp>
            <p:nvSpPr>
              <p:cNvPr id="74" name="TextBox 73">
                <a:extLst>
                  <a:ext uri="{FF2B5EF4-FFF2-40B4-BE49-F238E27FC236}">
                    <a16:creationId xmlns:a16="http://schemas.microsoft.com/office/drawing/2014/main" id="{E373E708-BF94-07EF-3EAD-C248EE892B8F}"/>
                  </a:ext>
                </a:extLst>
              </p:cNvPr>
              <p:cNvSpPr txBox="1"/>
              <p:nvPr/>
            </p:nvSpPr>
            <p:spPr>
              <a:xfrm>
                <a:off x="6256744" y="5842999"/>
                <a:ext cx="2071899" cy="369332"/>
              </a:xfrm>
              <a:prstGeom prst="rect">
                <a:avLst/>
              </a:prstGeom>
              <a:noFill/>
            </p:spPr>
            <p:txBody>
              <a:bodyPr wrap="square" rtlCol="0">
                <a:spAutoFit/>
              </a:bodyPr>
              <a:lstStyle/>
              <a:p>
                <a:r>
                  <a:rPr lang="en-US" b="1" dirty="0">
                    <a:solidFill>
                      <a:schemeClr val="accent1">
                        <a:lumMod val="75000"/>
                      </a:schemeClr>
                    </a:solidFill>
                    <a:latin typeface="Lucida Sans" panose="020B0602030504020204" pitchFamily="34" charset="0"/>
                    <a:ea typeface="Verdana"/>
                    <a:sym typeface="Verdana"/>
                  </a:rPr>
                  <a:t>Stocks Trading</a:t>
                </a:r>
                <a:endParaRPr lang="en-IN" b="1" dirty="0">
                  <a:solidFill>
                    <a:schemeClr val="accent1">
                      <a:lumMod val="75000"/>
                    </a:schemeClr>
                  </a:solidFill>
                  <a:latin typeface="Lucida Sans" panose="020B0602030504020204" pitchFamily="34" charset="0"/>
                  <a:ea typeface="Verdana"/>
                </a:endParaRPr>
              </a:p>
            </p:txBody>
          </p:sp>
          <p:pic>
            <p:nvPicPr>
              <p:cNvPr id="77" name="Picture 76">
                <a:extLst>
                  <a:ext uri="{FF2B5EF4-FFF2-40B4-BE49-F238E27FC236}">
                    <a16:creationId xmlns:a16="http://schemas.microsoft.com/office/drawing/2014/main" id="{0FDAA960-017F-4C04-7A7A-03467841A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643" y="4945087"/>
                <a:ext cx="831923" cy="831923"/>
              </a:xfrm>
              <a:prstGeom prst="rect">
                <a:avLst/>
              </a:prstGeom>
            </p:spPr>
          </p:pic>
          <p:sp>
            <p:nvSpPr>
              <p:cNvPr id="79" name="TextBox 78">
                <a:extLst>
                  <a:ext uri="{FF2B5EF4-FFF2-40B4-BE49-F238E27FC236}">
                    <a16:creationId xmlns:a16="http://schemas.microsoft.com/office/drawing/2014/main" id="{1E303A76-1D64-D508-2F0A-872E0DE8C491}"/>
                  </a:ext>
                </a:extLst>
              </p:cNvPr>
              <p:cNvSpPr txBox="1"/>
              <p:nvPr/>
            </p:nvSpPr>
            <p:spPr>
              <a:xfrm>
                <a:off x="8550831" y="5817666"/>
                <a:ext cx="2544695" cy="369332"/>
              </a:xfrm>
              <a:prstGeom prst="rect">
                <a:avLst/>
              </a:prstGeom>
              <a:noFill/>
            </p:spPr>
            <p:txBody>
              <a:bodyPr wrap="square">
                <a:spAutoFit/>
              </a:bodyPr>
              <a:lstStyle/>
              <a:p>
                <a:r>
                  <a:rPr lang="en-IN" b="1" dirty="0">
                    <a:solidFill>
                      <a:schemeClr val="accent1">
                        <a:lumMod val="75000"/>
                      </a:schemeClr>
                    </a:solidFill>
                    <a:latin typeface="Lucida Sans" panose="020B0602030504020204" pitchFamily="34" charset="0"/>
                    <a:ea typeface="Verdana"/>
                  </a:rPr>
                  <a:t>Transaction History</a:t>
                </a:r>
              </a:p>
            </p:txBody>
          </p:sp>
        </p:grpSp>
      </p:grpSp>
      <p:sp>
        <p:nvSpPr>
          <p:cNvPr id="5" name="Isosceles Triangle 4">
            <a:extLst>
              <a:ext uri="{FF2B5EF4-FFF2-40B4-BE49-F238E27FC236}">
                <a16:creationId xmlns:a16="http://schemas.microsoft.com/office/drawing/2014/main" id="{440E23E2-F72F-7629-BD4F-55EBC1CE92CA}"/>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E2F4F5D-E195-24D3-19CF-0383778F1FAA}"/>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78C10A69-ACBE-42DA-FEDA-CA3F4187921F}"/>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08DCBF2-E6D3-CA03-8DE5-B12B42FE7EDB}"/>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Tree>
    <p:extLst>
      <p:ext uri="{BB962C8B-B14F-4D97-AF65-F5344CB8AC3E}">
        <p14:creationId xmlns:p14="http://schemas.microsoft.com/office/powerpoint/2010/main" val="422217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67D703BC-D006-44EF-A946-5D69C0B3BE68}"/>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DEMO</a:t>
            </a:r>
          </a:p>
        </p:txBody>
      </p:sp>
      <p:sp>
        <p:nvSpPr>
          <p:cNvPr id="21" name="正方形/長方形 9">
            <a:extLst>
              <a:ext uri="{FF2B5EF4-FFF2-40B4-BE49-F238E27FC236}">
                <a16:creationId xmlns:a16="http://schemas.microsoft.com/office/drawing/2014/main" id="{9B5CCA95-1F8D-9C77-3F1B-2595BA7A0F9A}"/>
              </a:ext>
            </a:extLst>
          </p:cNvPr>
          <p:cNvSpPr/>
          <p:nvPr/>
        </p:nvSpPr>
        <p:spPr>
          <a:xfrm>
            <a:off x="377144" y="1047375"/>
            <a:ext cx="1258473" cy="1117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a:extLst>
              <a:ext uri="{FF2B5EF4-FFF2-40B4-BE49-F238E27FC236}">
                <a16:creationId xmlns:a16="http://schemas.microsoft.com/office/drawing/2014/main" id="{F71FBD97-27C8-8B9B-086B-1EFB43EBBA91}"/>
              </a:ext>
            </a:extLst>
          </p:cNvPr>
          <p:cNvPicPr>
            <a:picLocks noChangeAspect="1"/>
          </p:cNvPicPr>
          <p:nvPr/>
        </p:nvPicPr>
        <p:blipFill rotWithShape="1">
          <a:blip r:embed="rId2">
            <a:extLst>
              <a:ext uri="{28A0092B-C50C-407E-A947-70E740481C1C}">
                <a14:useLocalDpi xmlns:a14="http://schemas.microsoft.com/office/drawing/2010/main" val="0"/>
              </a:ext>
            </a:extLst>
          </a:blip>
          <a:srcRect l="21655" t="26855" r="22008" b="28075"/>
          <a:stretch/>
        </p:blipFill>
        <p:spPr>
          <a:xfrm>
            <a:off x="4114801" y="2002664"/>
            <a:ext cx="3863662" cy="3090930"/>
          </a:xfrm>
          <a:prstGeom prst="rect">
            <a:avLst/>
          </a:prstGeom>
        </p:spPr>
      </p:pic>
      <p:sp>
        <p:nvSpPr>
          <p:cNvPr id="2" name="Isosceles Triangle 1">
            <a:extLst>
              <a:ext uri="{FF2B5EF4-FFF2-40B4-BE49-F238E27FC236}">
                <a16:creationId xmlns:a16="http://schemas.microsoft.com/office/drawing/2014/main" id="{EF0B1997-81BD-E6FF-AFAB-CA4106552BA8}"/>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BE7010F6-6AAD-3294-D67E-1E0208531ACB}"/>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37964BF-0868-F002-BB84-328B8A1A3607}"/>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130ADCE0-0B2B-C329-1895-C6A700B02E8E}"/>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Tree>
    <p:extLst>
      <p:ext uri="{BB962C8B-B14F-4D97-AF65-F5344CB8AC3E}">
        <p14:creationId xmlns:p14="http://schemas.microsoft.com/office/powerpoint/2010/main" val="181121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8878993-A911-401E-BFFD-244C4339E0C4}"/>
              </a:ext>
            </a:extLst>
          </p:cNvPr>
          <p:cNvCxnSpPr>
            <a:cxnSpLocks/>
            <a:stCxn id="74" idx="7"/>
            <a:endCxn id="74" idx="6"/>
          </p:cNvCxnSpPr>
          <p:nvPr/>
        </p:nvCxnSpPr>
        <p:spPr>
          <a:xfrm>
            <a:off x="7584101" y="2984085"/>
            <a:ext cx="15881" cy="383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E1E825-67A2-4BE6-A49C-BDD800021160}"/>
              </a:ext>
            </a:extLst>
          </p:cNvPr>
          <p:cNvCxnSpPr>
            <a:cxnSpLocks/>
          </p:cNvCxnSpPr>
          <p:nvPr/>
        </p:nvCxnSpPr>
        <p:spPr>
          <a:xfrm flipV="1">
            <a:off x="1669364" y="3021621"/>
            <a:ext cx="5861979" cy="4701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DEB06674-0839-44BE-8280-6BD54FC1C7B9}"/>
              </a:ext>
            </a:extLst>
          </p:cNvPr>
          <p:cNvSpPr/>
          <p:nvPr/>
        </p:nvSpPr>
        <p:spPr>
          <a:xfrm>
            <a:off x="1418815" y="2805670"/>
            <a:ext cx="523221" cy="523221"/>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37" name="Circle: Hollow 36">
            <a:extLst>
              <a:ext uri="{FF2B5EF4-FFF2-40B4-BE49-F238E27FC236}">
                <a16:creationId xmlns:a16="http://schemas.microsoft.com/office/drawing/2014/main" id="{D57B5AE2-E56B-4219-9118-D65FFF52D70F}"/>
              </a:ext>
            </a:extLst>
          </p:cNvPr>
          <p:cNvSpPr/>
          <p:nvPr/>
        </p:nvSpPr>
        <p:spPr>
          <a:xfrm>
            <a:off x="1561336" y="2945286"/>
            <a:ext cx="243990" cy="243990"/>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38" name="Circle: Hollow 37">
            <a:extLst>
              <a:ext uri="{FF2B5EF4-FFF2-40B4-BE49-F238E27FC236}">
                <a16:creationId xmlns:a16="http://schemas.microsoft.com/office/drawing/2014/main" id="{76EF86AF-A85D-49B4-AAFE-6BE9CE77042C}"/>
              </a:ext>
            </a:extLst>
          </p:cNvPr>
          <p:cNvSpPr/>
          <p:nvPr/>
        </p:nvSpPr>
        <p:spPr>
          <a:xfrm>
            <a:off x="1483054" y="2864727"/>
            <a:ext cx="395261" cy="395261"/>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cxnSp>
        <p:nvCxnSpPr>
          <p:cNvPr id="58" name="Straight Connector 57">
            <a:extLst>
              <a:ext uri="{FF2B5EF4-FFF2-40B4-BE49-F238E27FC236}">
                <a16:creationId xmlns:a16="http://schemas.microsoft.com/office/drawing/2014/main" id="{E8DB0B64-56A8-4077-A3B8-18E0F374B049}"/>
              </a:ext>
            </a:extLst>
          </p:cNvPr>
          <p:cNvCxnSpPr>
            <a:cxnSpLocks/>
          </p:cNvCxnSpPr>
          <p:nvPr/>
        </p:nvCxnSpPr>
        <p:spPr>
          <a:xfrm flipH="1" flipV="1">
            <a:off x="1684345" y="3122055"/>
            <a:ext cx="1" cy="750337"/>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5A1DCA1-41D6-4DE6-89A7-D3FB417FB022}"/>
              </a:ext>
            </a:extLst>
          </p:cNvPr>
          <p:cNvSpPr/>
          <p:nvPr/>
        </p:nvSpPr>
        <p:spPr>
          <a:xfrm>
            <a:off x="1636003" y="3826119"/>
            <a:ext cx="90210" cy="9021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66" name="Arc 65">
            <a:extLst>
              <a:ext uri="{FF2B5EF4-FFF2-40B4-BE49-F238E27FC236}">
                <a16:creationId xmlns:a16="http://schemas.microsoft.com/office/drawing/2014/main" id="{909DDB7F-74A2-41BF-ADA5-1279683DB6DD}"/>
              </a:ext>
            </a:extLst>
          </p:cNvPr>
          <p:cNvSpPr/>
          <p:nvPr/>
        </p:nvSpPr>
        <p:spPr>
          <a:xfrm rot="5400000">
            <a:off x="4502633" y="2773488"/>
            <a:ext cx="523221" cy="523221"/>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67" name="Oval 66">
            <a:extLst>
              <a:ext uri="{FF2B5EF4-FFF2-40B4-BE49-F238E27FC236}">
                <a16:creationId xmlns:a16="http://schemas.microsoft.com/office/drawing/2014/main" id="{874EDA11-E4F5-446D-AC92-043338204B14}"/>
              </a:ext>
            </a:extLst>
          </p:cNvPr>
          <p:cNvSpPr/>
          <p:nvPr/>
        </p:nvSpPr>
        <p:spPr>
          <a:xfrm>
            <a:off x="4718720" y="2987139"/>
            <a:ext cx="108439" cy="108439"/>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68" name="Circle: Hollow 67">
            <a:extLst>
              <a:ext uri="{FF2B5EF4-FFF2-40B4-BE49-F238E27FC236}">
                <a16:creationId xmlns:a16="http://schemas.microsoft.com/office/drawing/2014/main" id="{BFB2D02B-F94F-49BB-BCA9-F4A2FF2D14C1}"/>
              </a:ext>
            </a:extLst>
          </p:cNvPr>
          <p:cNvSpPr/>
          <p:nvPr/>
        </p:nvSpPr>
        <p:spPr>
          <a:xfrm>
            <a:off x="4649161" y="2915554"/>
            <a:ext cx="243990" cy="243990"/>
          </a:xfrm>
          <a:prstGeom prst="donut">
            <a:avLst>
              <a:gd name="adj" fmla="val 5281"/>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69" name="Circle: Hollow 68">
            <a:extLst>
              <a:ext uri="{FF2B5EF4-FFF2-40B4-BE49-F238E27FC236}">
                <a16:creationId xmlns:a16="http://schemas.microsoft.com/office/drawing/2014/main" id="{8BEB8033-9382-4713-9009-3121C8F5930A}"/>
              </a:ext>
            </a:extLst>
          </p:cNvPr>
          <p:cNvSpPr/>
          <p:nvPr/>
        </p:nvSpPr>
        <p:spPr>
          <a:xfrm>
            <a:off x="4564665" y="2836769"/>
            <a:ext cx="395261" cy="395261"/>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cxnSp>
        <p:nvCxnSpPr>
          <p:cNvPr id="70" name="Straight Connector 69">
            <a:extLst>
              <a:ext uri="{FF2B5EF4-FFF2-40B4-BE49-F238E27FC236}">
                <a16:creationId xmlns:a16="http://schemas.microsoft.com/office/drawing/2014/main" id="{374FD10B-07C6-456B-99B4-8376877AE01E}"/>
              </a:ext>
            </a:extLst>
          </p:cNvPr>
          <p:cNvCxnSpPr>
            <a:cxnSpLocks/>
          </p:cNvCxnSpPr>
          <p:nvPr/>
        </p:nvCxnSpPr>
        <p:spPr>
          <a:xfrm flipH="1" flipV="1">
            <a:off x="4773422" y="2243443"/>
            <a:ext cx="2976" cy="798355"/>
          </a:xfrm>
          <a:prstGeom prst="line">
            <a:avLst/>
          </a:prstGeom>
          <a:ln w="19050">
            <a:solidFill>
              <a:srgbClr val="FEC63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20CDDB8-6B52-4C62-A41A-A10821D1799C}"/>
              </a:ext>
            </a:extLst>
          </p:cNvPr>
          <p:cNvSpPr/>
          <p:nvPr/>
        </p:nvSpPr>
        <p:spPr>
          <a:xfrm>
            <a:off x="4718720" y="2223389"/>
            <a:ext cx="90210" cy="9021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72" name="TextBox 71">
            <a:extLst>
              <a:ext uri="{FF2B5EF4-FFF2-40B4-BE49-F238E27FC236}">
                <a16:creationId xmlns:a16="http://schemas.microsoft.com/office/drawing/2014/main" id="{BA330497-8447-4856-B3B9-CA2E3B53F4CC}"/>
              </a:ext>
            </a:extLst>
          </p:cNvPr>
          <p:cNvSpPr txBox="1"/>
          <p:nvPr/>
        </p:nvSpPr>
        <p:spPr>
          <a:xfrm>
            <a:off x="3546257" y="1081902"/>
            <a:ext cx="1912752"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Lucida Sans" panose="020B0602030504020204" pitchFamily="34" charset="0"/>
              </a:rPr>
              <a:t>WEAKENESS</a:t>
            </a:r>
          </a:p>
        </p:txBody>
      </p:sp>
      <p:sp>
        <p:nvSpPr>
          <p:cNvPr id="73" name="Arc 72">
            <a:extLst>
              <a:ext uri="{FF2B5EF4-FFF2-40B4-BE49-F238E27FC236}">
                <a16:creationId xmlns:a16="http://schemas.microsoft.com/office/drawing/2014/main" id="{29E29E25-86C6-41B6-9D87-4ECDD042E109}"/>
              </a:ext>
            </a:extLst>
          </p:cNvPr>
          <p:cNvSpPr/>
          <p:nvPr/>
        </p:nvSpPr>
        <p:spPr>
          <a:xfrm>
            <a:off x="7269591" y="2773488"/>
            <a:ext cx="523221" cy="523221"/>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74" name="Oval 73">
            <a:extLst>
              <a:ext uri="{FF2B5EF4-FFF2-40B4-BE49-F238E27FC236}">
                <a16:creationId xmlns:a16="http://schemas.microsoft.com/office/drawing/2014/main" id="{219FCE4C-D802-49FF-AEBC-4AF54F61A71C}"/>
              </a:ext>
            </a:extLst>
          </p:cNvPr>
          <p:cNvSpPr/>
          <p:nvPr/>
        </p:nvSpPr>
        <p:spPr>
          <a:xfrm>
            <a:off x="7491543" y="2968204"/>
            <a:ext cx="108439" cy="108439"/>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75" name="Circle: Hollow 74">
            <a:extLst>
              <a:ext uri="{FF2B5EF4-FFF2-40B4-BE49-F238E27FC236}">
                <a16:creationId xmlns:a16="http://schemas.microsoft.com/office/drawing/2014/main" id="{F0021142-80F5-4DDC-8CA3-88ED36456484}"/>
              </a:ext>
            </a:extLst>
          </p:cNvPr>
          <p:cNvSpPr/>
          <p:nvPr/>
        </p:nvSpPr>
        <p:spPr>
          <a:xfrm>
            <a:off x="7349619" y="2827155"/>
            <a:ext cx="395261" cy="395261"/>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cxnSp>
        <p:nvCxnSpPr>
          <p:cNvPr id="76" name="Straight Connector 75">
            <a:extLst>
              <a:ext uri="{FF2B5EF4-FFF2-40B4-BE49-F238E27FC236}">
                <a16:creationId xmlns:a16="http://schemas.microsoft.com/office/drawing/2014/main" id="{ED421211-1466-45D8-9BF3-E2287CAEC2D3}"/>
              </a:ext>
            </a:extLst>
          </p:cNvPr>
          <p:cNvCxnSpPr>
            <a:cxnSpLocks/>
          </p:cNvCxnSpPr>
          <p:nvPr/>
        </p:nvCxnSpPr>
        <p:spPr>
          <a:xfrm flipH="1" flipV="1">
            <a:off x="7542327" y="3061561"/>
            <a:ext cx="1" cy="750337"/>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0DE366D8-85D4-4D66-8194-748F5415DB83}"/>
              </a:ext>
            </a:extLst>
          </p:cNvPr>
          <p:cNvSpPr/>
          <p:nvPr/>
        </p:nvSpPr>
        <p:spPr>
          <a:xfrm>
            <a:off x="7497222" y="3757774"/>
            <a:ext cx="90210" cy="9021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78" name="TextBox 77">
            <a:extLst>
              <a:ext uri="{FF2B5EF4-FFF2-40B4-BE49-F238E27FC236}">
                <a16:creationId xmlns:a16="http://schemas.microsoft.com/office/drawing/2014/main" id="{3D03B232-6B21-4084-8793-4F7B7A2A4FC7}"/>
              </a:ext>
            </a:extLst>
          </p:cNvPr>
          <p:cNvSpPr txBox="1"/>
          <p:nvPr/>
        </p:nvSpPr>
        <p:spPr>
          <a:xfrm>
            <a:off x="6725913" y="3926478"/>
            <a:ext cx="2037934"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Lucida Sans" panose="020B0602030504020204" pitchFamily="34" charset="0"/>
              </a:rPr>
              <a:t>OPPORTUNITIES</a:t>
            </a:r>
          </a:p>
        </p:txBody>
      </p:sp>
      <p:sp>
        <p:nvSpPr>
          <p:cNvPr id="79" name="Circle: Hollow 78">
            <a:extLst>
              <a:ext uri="{FF2B5EF4-FFF2-40B4-BE49-F238E27FC236}">
                <a16:creationId xmlns:a16="http://schemas.microsoft.com/office/drawing/2014/main" id="{4CAF2DD2-B762-4B6C-AD0D-32AB74A6AF6A}"/>
              </a:ext>
            </a:extLst>
          </p:cNvPr>
          <p:cNvSpPr/>
          <p:nvPr/>
        </p:nvSpPr>
        <p:spPr>
          <a:xfrm>
            <a:off x="9791159" y="2798753"/>
            <a:ext cx="395261" cy="395261"/>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80" name="Arc 79">
            <a:extLst>
              <a:ext uri="{FF2B5EF4-FFF2-40B4-BE49-F238E27FC236}">
                <a16:creationId xmlns:a16="http://schemas.microsoft.com/office/drawing/2014/main" id="{3BF2C6BA-9AD7-4B12-89A2-E495E06E6451}"/>
              </a:ext>
            </a:extLst>
          </p:cNvPr>
          <p:cNvSpPr/>
          <p:nvPr/>
        </p:nvSpPr>
        <p:spPr>
          <a:xfrm rot="5400000">
            <a:off x="9721733" y="2728440"/>
            <a:ext cx="523221" cy="523221"/>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cxnSp>
        <p:nvCxnSpPr>
          <p:cNvPr id="81" name="Straight Connector 80">
            <a:extLst>
              <a:ext uri="{FF2B5EF4-FFF2-40B4-BE49-F238E27FC236}">
                <a16:creationId xmlns:a16="http://schemas.microsoft.com/office/drawing/2014/main" id="{7FCCE64B-70B0-461E-B4C8-BABD50483423}"/>
              </a:ext>
            </a:extLst>
          </p:cNvPr>
          <p:cNvCxnSpPr>
            <a:cxnSpLocks/>
          </p:cNvCxnSpPr>
          <p:nvPr/>
        </p:nvCxnSpPr>
        <p:spPr>
          <a:xfrm flipV="1">
            <a:off x="9983343" y="2371124"/>
            <a:ext cx="10257" cy="514823"/>
          </a:xfrm>
          <a:prstGeom prst="line">
            <a:avLst/>
          </a:prstGeom>
          <a:ln w="19050">
            <a:solidFill>
              <a:srgbClr val="2FED85"/>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550AC27E-0EAB-4698-AF1F-9270B897FF70}"/>
              </a:ext>
            </a:extLst>
          </p:cNvPr>
          <p:cNvSpPr/>
          <p:nvPr/>
        </p:nvSpPr>
        <p:spPr>
          <a:xfrm>
            <a:off x="9948495" y="2296033"/>
            <a:ext cx="90210" cy="90210"/>
          </a:xfrm>
          <a:prstGeom prst="ellipse">
            <a:avLst/>
          </a:prstGeom>
          <a:solidFill>
            <a:srgbClr val="2FE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83" name="TextBox 82">
            <a:extLst>
              <a:ext uri="{FF2B5EF4-FFF2-40B4-BE49-F238E27FC236}">
                <a16:creationId xmlns:a16="http://schemas.microsoft.com/office/drawing/2014/main" id="{A898384B-FDE7-4447-8145-69A461A469CA}"/>
              </a:ext>
            </a:extLst>
          </p:cNvPr>
          <p:cNvSpPr txBox="1"/>
          <p:nvPr/>
        </p:nvSpPr>
        <p:spPr>
          <a:xfrm>
            <a:off x="8824441" y="1065705"/>
            <a:ext cx="1420513"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Lucida Sans" panose="020B0602030504020204" pitchFamily="34" charset="0"/>
              </a:rPr>
              <a:t>THREATS</a:t>
            </a:r>
          </a:p>
        </p:txBody>
      </p:sp>
      <p:cxnSp>
        <p:nvCxnSpPr>
          <p:cNvPr id="89" name="Straight Connector 88">
            <a:extLst>
              <a:ext uri="{FF2B5EF4-FFF2-40B4-BE49-F238E27FC236}">
                <a16:creationId xmlns:a16="http://schemas.microsoft.com/office/drawing/2014/main" id="{3E5C5691-9E7B-4103-B2AF-1DD1D7B11193}"/>
              </a:ext>
            </a:extLst>
          </p:cNvPr>
          <p:cNvCxnSpPr>
            <a:cxnSpLocks/>
            <a:stCxn id="74" idx="6"/>
            <a:endCxn id="93" idx="2"/>
          </p:cNvCxnSpPr>
          <p:nvPr/>
        </p:nvCxnSpPr>
        <p:spPr>
          <a:xfrm flipV="1">
            <a:off x="7599982" y="2996773"/>
            <a:ext cx="2339399" cy="256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B399CA2-5CD6-4575-9C74-0AC9329D3A21}"/>
              </a:ext>
            </a:extLst>
          </p:cNvPr>
          <p:cNvSpPr/>
          <p:nvPr/>
        </p:nvSpPr>
        <p:spPr>
          <a:xfrm>
            <a:off x="1629564" y="3015222"/>
            <a:ext cx="108439" cy="108439"/>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93" name="Oval 92">
            <a:extLst>
              <a:ext uri="{FF2B5EF4-FFF2-40B4-BE49-F238E27FC236}">
                <a16:creationId xmlns:a16="http://schemas.microsoft.com/office/drawing/2014/main" id="{9001D37B-3A4B-41C8-935A-1D76CDC7B489}"/>
              </a:ext>
            </a:extLst>
          </p:cNvPr>
          <p:cNvSpPr/>
          <p:nvPr/>
        </p:nvSpPr>
        <p:spPr>
          <a:xfrm>
            <a:off x="9939381" y="2942553"/>
            <a:ext cx="108439" cy="108439"/>
          </a:xfrm>
          <a:prstGeom prst="ellipse">
            <a:avLst/>
          </a:prstGeom>
          <a:solidFill>
            <a:srgbClr val="2FE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94" name="Circle: Hollow 93">
            <a:extLst>
              <a:ext uri="{FF2B5EF4-FFF2-40B4-BE49-F238E27FC236}">
                <a16:creationId xmlns:a16="http://schemas.microsoft.com/office/drawing/2014/main" id="{7F3A6134-5E1C-43BE-B83E-434053421CDE}"/>
              </a:ext>
            </a:extLst>
          </p:cNvPr>
          <p:cNvSpPr/>
          <p:nvPr/>
        </p:nvSpPr>
        <p:spPr>
          <a:xfrm>
            <a:off x="9867521" y="2874779"/>
            <a:ext cx="243990" cy="243990"/>
          </a:xfrm>
          <a:prstGeom prst="donut">
            <a:avLst>
              <a:gd name="adj" fmla="val 5281"/>
            </a:avLst>
          </a:prstGeom>
          <a:solidFill>
            <a:srgbClr val="2FE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95" name="Circle: Hollow 94">
            <a:extLst>
              <a:ext uri="{FF2B5EF4-FFF2-40B4-BE49-F238E27FC236}">
                <a16:creationId xmlns:a16="http://schemas.microsoft.com/office/drawing/2014/main" id="{51865EF7-7904-4F9C-8D4E-715929127703}"/>
              </a:ext>
            </a:extLst>
          </p:cNvPr>
          <p:cNvSpPr/>
          <p:nvPr/>
        </p:nvSpPr>
        <p:spPr>
          <a:xfrm>
            <a:off x="7413124" y="2894867"/>
            <a:ext cx="243990" cy="243990"/>
          </a:xfrm>
          <a:prstGeom prst="donut">
            <a:avLst>
              <a:gd name="adj" fmla="val 5281"/>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lumMod val="75000"/>
                  <a:lumOff val="25000"/>
                </a:schemeClr>
              </a:solidFill>
              <a:latin typeface="Tw Cen MT" panose="020B0602020104020603" pitchFamily="34" charset="0"/>
            </a:endParaRPr>
          </a:p>
        </p:txBody>
      </p:sp>
      <p:sp>
        <p:nvSpPr>
          <p:cNvPr id="97" name="TextBox 96">
            <a:extLst>
              <a:ext uri="{FF2B5EF4-FFF2-40B4-BE49-F238E27FC236}">
                <a16:creationId xmlns:a16="http://schemas.microsoft.com/office/drawing/2014/main" id="{255E9957-3C47-4DB7-8991-876906008D1C}"/>
              </a:ext>
            </a:extLst>
          </p:cNvPr>
          <p:cNvSpPr txBox="1"/>
          <p:nvPr/>
        </p:nvSpPr>
        <p:spPr>
          <a:xfrm>
            <a:off x="1128798" y="4321648"/>
            <a:ext cx="531626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Integration with Yahoo Finance API</a:t>
            </a:r>
          </a:p>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Comprehensive transaction history</a:t>
            </a:r>
          </a:p>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Real Time Analysis</a:t>
            </a:r>
          </a:p>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Stocks Trading</a:t>
            </a:r>
          </a:p>
        </p:txBody>
      </p:sp>
      <p:cxnSp>
        <p:nvCxnSpPr>
          <p:cNvPr id="98" name="Straight Connector 97">
            <a:extLst>
              <a:ext uri="{FF2B5EF4-FFF2-40B4-BE49-F238E27FC236}">
                <a16:creationId xmlns:a16="http://schemas.microsoft.com/office/drawing/2014/main" id="{3EC3560F-F257-4AC7-9DF1-EA2BB7D37785}"/>
              </a:ext>
            </a:extLst>
          </p:cNvPr>
          <p:cNvCxnSpPr>
            <a:cxnSpLocks/>
          </p:cNvCxnSpPr>
          <p:nvPr/>
        </p:nvCxnSpPr>
        <p:spPr>
          <a:xfrm>
            <a:off x="1055923" y="4285666"/>
            <a:ext cx="1451450" cy="0"/>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E131D5-56DF-4D95-84DC-1C25672A9F3D}"/>
              </a:ext>
            </a:extLst>
          </p:cNvPr>
          <p:cNvCxnSpPr>
            <a:cxnSpLocks/>
          </p:cNvCxnSpPr>
          <p:nvPr/>
        </p:nvCxnSpPr>
        <p:spPr>
          <a:xfrm>
            <a:off x="3786931" y="1445635"/>
            <a:ext cx="1445469" cy="0"/>
          </a:xfrm>
          <a:prstGeom prst="line">
            <a:avLst/>
          </a:prstGeom>
          <a:ln w="19050">
            <a:solidFill>
              <a:srgbClr val="FEC63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89EE4C-38C8-4451-A68C-F856174A0D68}"/>
              </a:ext>
            </a:extLst>
          </p:cNvPr>
          <p:cNvSpPr txBox="1"/>
          <p:nvPr/>
        </p:nvSpPr>
        <p:spPr>
          <a:xfrm>
            <a:off x="2507373" y="1549032"/>
            <a:ext cx="4730758"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Limited investment options</a:t>
            </a:r>
          </a:p>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Potential for cybersecurity concerns</a:t>
            </a:r>
          </a:p>
        </p:txBody>
      </p:sp>
      <p:sp>
        <p:nvSpPr>
          <p:cNvPr id="101" name="TextBox 100">
            <a:extLst>
              <a:ext uri="{FF2B5EF4-FFF2-40B4-BE49-F238E27FC236}">
                <a16:creationId xmlns:a16="http://schemas.microsoft.com/office/drawing/2014/main" id="{D5EE5C1C-43E4-477A-A0FF-C78B807A778D}"/>
              </a:ext>
            </a:extLst>
          </p:cNvPr>
          <p:cNvSpPr txBox="1"/>
          <p:nvPr/>
        </p:nvSpPr>
        <p:spPr>
          <a:xfrm>
            <a:off x="6746072" y="4432655"/>
            <a:ext cx="531626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Growing demand </a:t>
            </a:r>
          </a:p>
          <a:p>
            <a:pPr marL="285750" indent="-285750">
              <a:buFont typeface="Arial" panose="020B0604020202020204" pitchFamily="34" charset="0"/>
              <a:buChar char="•"/>
            </a:pPr>
            <a:r>
              <a:rPr lang="en-US" b="1" dirty="0">
                <a:solidFill>
                  <a:schemeClr val="tx1">
                    <a:lumMod val="75000"/>
                    <a:lumOff val="25000"/>
                  </a:schemeClr>
                </a:solidFill>
                <a:latin typeface="Lucida Sans" panose="020B0602030504020204" pitchFamily="34" charset="0"/>
              </a:rPr>
              <a:t>Potential to expand the platform's offerings to include other types of investments</a:t>
            </a:r>
          </a:p>
        </p:txBody>
      </p:sp>
      <p:cxnSp>
        <p:nvCxnSpPr>
          <p:cNvPr id="102" name="Straight Connector 101">
            <a:extLst>
              <a:ext uri="{FF2B5EF4-FFF2-40B4-BE49-F238E27FC236}">
                <a16:creationId xmlns:a16="http://schemas.microsoft.com/office/drawing/2014/main" id="{2A729063-DEE6-4E60-9D76-4CC702E7493C}"/>
              </a:ext>
            </a:extLst>
          </p:cNvPr>
          <p:cNvCxnSpPr>
            <a:cxnSpLocks/>
          </p:cNvCxnSpPr>
          <p:nvPr/>
        </p:nvCxnSpPr>
        <p:spPr>
          <a:xfrm flipV="1">
            <a:off x="6914435" y="4255863"/>
            <a:ext cx="1660889" cy="10156"/>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6949031-2FC4-4774-98A7-2B8F071155C0}"/>
              </a:ext>
            </a:extLst>
          </p:cNvPr>
          <p:cNvSpPr txBox="1"/>
          <p:nvPr/>
        </p:nvSpPr>
        <p:spPr>
          <a:xfrm>
            <a:off x="7592041" y="1491612"/>
            <a:ext cx="4602303"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b="1">
                <a:solidFill>
                  <a:schemeClr val="tx1">
                    <a:lumMod val="75000"/>
                    <a:lumOff val="25000"/>
                  </a:schemeClr>
                </a:solidFill>
                <a:latin typeface="Lucida Sans" panose="020B0602030504020204" pitchFamily="34" charset="0"/>
              </a:defRPr>
            </a:lvl1pPr>
          </a:lstStyle>
          <a:p>
            <a:r>
              <a:rPr lang="en-US" dirty="0"/>
              <a:t>Competition</a:t>
            </a:r>
          </a:p>
          <a:p>
            <a:r>
              <a:rPr lang="en-US" dirty="0"/>
              <a:t>Regularization and Govt Policies</a:t>
            </a:r>
          </a:p>
        </p:txBody>
      </p:sp>
      <p:cxnSp>
        <p:nvCxnSpPr>
          <p:cNvPr id="104" name="Straight Connector 103">
            <a:extLst>
              <a:ext uri="{FF2B5EF4-FFF2-40B4-BE49-F238E27FC236}">
                <a16:creationId xmlns:a16="http://schemas.microsoft.com/office/drawing/2014/main" id="{F81B4F0E-A0D4-4FF2-B91B-0986070133C9}"/>
              </a:ext>
            </a:extLst>
          </p:cNvPr>
          <p:cNvCxnSpPr>
            <a:cxnSpLocks/>
          </p:cNvCxnSpPr>
          <p:nvPr/>
        </p:nvCxnSpPr>
        <p:spPr>
          <a:xfrm>
            <a:off x="8906754" y="1431465"/>
            <a:ext cx="1255888" cy="7557"/>
          </a:xfrm>
          <a:prstGeom prst="line">
            <a:avLst/>
          </a:prstGeom>
          <a:ln w="19050">
            <a:solidFill>
              <a:srgbClr val="2FED85"/>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511D69C9-B3B3-40F7-BB38-96AB7DDBF081}"/>
              </a:ext>
            </a:extLst>
          </p:cNvPr>
          <p:cNvSpPr txBox="1"/>
          <p:nvPr/>
        </p:nvSpPr>
        <p:spPr>
          <a:xfrm>
            <a:off x="763434" y="3926478"/>
            <a:ext cx="2109135"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Lucida Sans" panose="020B0602030504020204" pitchFamily="34" charset="0"/>
              </a:rPr>
              <a:t>STRENGTHS</a:t>
            </a:r>
          </a:p>
        </p:txBody>
      </p:sp>
      <p:sp>
        <p:nvSpPr>
          <p:cNvPr id="2" name="Isosceles Triangle 1">
            <a:extLst>
              <a:ext uri="{FF2B5EF4-FFF2-40B4-BE49-F238E27FC236}">
                <a16:creationId xmlns:a16="http://schemas.microsoft.com/office/drawing/2014/main" id="{FCF3BE01-C355-8180-90A5-3B37D588D19E}"/>
              </a:ext>
            </a:extLst>
          </p:cNvPr>
          <p:cNvSpPr/>
          <p:nvPr/>
        </p:nvSpPr>
        <p:spPr>
          <a:xfrm rot="17878461">
            <a:off x="10143750" y="-2489430"/>
            <a:ext cx="3048105" cy="5057870"/>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AE6FA562-E6BA-317A-29B9-0A8F9DED6FBD}"/>
              </a:ext>
            </a:extLst>
          </p:cNvPr>
          <p:cNvSpPr/>
          <p:nvPr/>
        </p:nvSpPr>
        <p:spPr>
          <a:xfrm rot="6444051">
            <a:off x="-1988221" y="2833582"/>
            <a:ext cx="4964905" cy="7293163"/>
          </a:xfrm>
          <a:prstGeom prst="triangle">
            <a:avLst/>
          </a:prstGeom>
          <a:solidFill>
            <a:srgbClr val="4C1F9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70882319-FCB4-90BE-E888-356E1E387A43}"/>
              </a:ext>
            </a:extLst>
          </p:cNvPr>
          <p:cNvSpPr/>
          <p:nvPr/>
        </p:nvSpPr>
        <p:spPr>
          <a:xfrm rot="15239836">
            <a:off x="9863794" y="4412424"/>
            <a:ext cx="3814790" cy="4221531"/>
          </a:xfrm>
          <a:prstGeom prst="triangle">
            <a:avLst/>
          </a:prstGeom>
          <a:solidFill>
            <a:srgbClr val="965FD9"/>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458AA0C4-31D6-B48B-644D-B190C98E0C5F}"/>
              </a:ext>
            </a:extLst>
          </p:cNvPr>
          <p:cNvSpPr/>
          <p:nvPr/>
        </p:nvSpPr>
        <p:spPr>
          <a:xfrm rot="8076546">
            <a:off x="-2290595" y="3752993"/>
            <a:ext cx="4725187" cy="4766944"/>
          </a:xfrm>
          <a:prstGeom prst="triangle">
            <a:avLst/>
          </a:prstGeom>
          <a:solidFill>
            <a:srgbClr val="8B63C5"/>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7" name="TextBox 6">
            <a:extLst>
              <a:ext uri="{FF2B5EF4-FFF2-40B4-BE49-F238E27FC236}">
                <a16:creationId xmlns:a16="http://schemas.microsoft.com/office/drawing/2014/main" id="{E9FD04FC-5336-2794-D691-BB625142F48B}"/>
              </a:ext>
            </a:extLst>
          </p:cNvPr>
          <p:cNvSpPr txBox="1"/>
          <p:nvPr/>
        </p:nvSpPr>
        <p:spPr>
          <a:xfrm>
            <a:off x="293665" y="514692"/>
            <a:ext cx="6029296" cy="584775"/>
          </a:xfrm>
          <a:prstGeom prst="rect">
            <a:avLst/>
          </a:prstGeom>
          <a:noFill/>
        </p:spPr>
        <p:txBody>
          <a:bodyPr wrap="square" rtlCol="0">
            <a:spAutoFit/>
          </a:bodyPr>
          <a:lstStyle/>
          <a:p>
            <a:r>
              <a:rPr lang="en-US" sz="3200" dirty="0">
                <a:solidFill>
                  <a:srgbClr val="8B63C5"/>
                </a:solidFill>
                <a:latin typeface="Roboto Black" panose="02000000000000000000" pitchFamily="2" charset="0"/>
                <a:ea typeface="Roboto Black" panose="02000000000000000000" pitchFamily="2" charset="0"/>
              </a:rPr>
              <a:t>SWOT ANALYSIS</a:t>
            </a:r>
          </a:p>
        </p:txBody>
      </p:sp>
      <p:sp>
        <p:nvSpPr>
          <p:cNvPr id="8" name="正方形/長方形 9">
            <a:extLst>
              <a:ext uri="{FF2B5EF4-FFF2-40B4-BE49-F238E27FC236}">
                <a16:creationId xmlns:a16="http://schemas.microsoft.com/office/drawing/2014/main" id="{415816C5-33FE-63FB-04A6-21D39979263D}"/>
              </a:ext>
            </a:extLst>
          </p:cNvPr>
          <p:cNvSpPr/>
          <p:nvPr/>
        </p:nvSpPr>
        <p:spPr>
          <a:xfrm>
            <a:off x="377144" y="1047375"/>
            <a:ext cx="1985056" cy="107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94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up)">
                                      <p:cBhvr>
                                        <p:cTn id="25" dur="500"/>
                                        <p:tgtEl>
                                          <p:spTgt spid="58"/>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wipe(left)">
                                      <p:cBhvr>
                                        <p:cTn id="41" dur="500"/>
                                        <p:tgtEl>
                                          <p:spTgt spid="98"/>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55"/>
                                        </p:tgtEl>
                                        <p:attrNameLst>
                                          <p:attrName>style.visibility</p:attrName>
                                        </p:attrNameLst>
                                      </p:cBhvr>
                                      <p:to>
                                        <p:strVal val="visible"/>
                                      </p:to>
                                    </p:set>
                                    <p:animEffect transition="in" filter="fade">
                                      <p:cBhvr>
                                        <p:cTn id="44" dur="500"/>
                                        <p:tgtEl>
                                          <p:spTgt spid="155"/>
                                        </p:tgtEl>
                                      </p:cBhvr>
                                    </p:animEffect>
                                    <p:anim calcmode="lin" valueType="num">
                                      <p:cBhvr>
                                        <p:cTn id="45" dur="500" fill="hold"/>
                                        <p:tgtEl>
                                          <p:spTgt spid="155"/>
                                        </p:tgtEl>
                                        <p:attrNameLst>
                                          <p:attrName>ppt_x</p:attrName>
                                        </p:attrNameLst>
                                      </p:cBhvr>
                                      <p:tavLst>
                                        <p:tav tm="0">
                                          <p:val>
                                            <p:strVal val="#ppt_x"/>
                                          </p:val>
                                        </p:tav>
                                        <p:tav tm="100000">
                                          <p:val>
                                            <p:strVal val="#ppt_x"/>
                                          </p:val>
                                        </p:tav>
                                      </p:tavLst>
                                    </p:anim>
                                    <p:anim calcmode="lin" valueType="num">
                                      <p:cBhvr>
                                        <p:cTn id="46" dur="500" fill="hold"/>
                                        <p:tgtEl>
                                          <p:spTgt spid="15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anim calcmode="lin" valueType="num">
                                      <p:cBhvr>
                                        <p:cTn id="50" dur="500" fill="hold"/>
                                        <p:tgtEl>
                                          <p:spTgt spid="97"/>
                                        </p:tgtEl>
                                        <p:attrNameLst>
                                          <p:attrName>ppt_x</p:attrName>
                                        </p:attrNameLst>
                                      </p:cBhvr>
                                      <p:tavLst>
                                        <p:tav tm="0">
                                          <p:val>
                                            <p:strVal val="#ppt_x"/>
                                          </p:val>
                                        </p:tav>
                                        <p:tav tm="100000">
                                          <p:val>
                                            <p:strVal val="#ppt_x"/>
                                          </p:val>
                                        </p:tav>
                                      </p:tavLst>
                                    </p:anim>
                                    <p:anim calcmode="lin" valueType="num">
                                      <p:cBhvr>
                                        <p:cTn id="51" dur="500" fill="hold"/>
                                        <p:tgtEl>
                                          <p:spTgt spid="9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p:cTn id="59" dur="500" fill="hold"/>
                                        <p:tgtEl>
                                          <p:spTgt spid="67"/>
                                        </p:tgtEl>
                                        <p:attrNameLst>
                                          <p:attrName>ppt_w</p:attrName>
                                        </p:attrNameLst>
                                      </p:cBhvr>
                                      <p:tavLst>
                                        <p:tav tm="0">
                                          <p:val>
                                            <p:fltVal val="0"/>
                                          </p:val>
                                        </p:tav>
                                        <p:tav tm="100000">
                                          <p:val>
                                            <p:strVal val="#ppt_w"/>
                                          </p:val>
                                        </p:tav>
                                      </p:tavLst>
                                    </p:anim>
                                    <p:anim calcmode="lin" valueType="num">
                                      <p:cBhvr>
                                        <p:cTn id="60" dur="500" fill="hold"/>
                                        <p:tgtEl>
                                          <p:spTgt spid="67"/>
                                        </p:tgtEl>
                                        <p:attrNameLst>
                                          <p:attrName>ppt_h</p:attrName>
                                        </p:attrNameLst>
                                      </p:cBhvr>
                                      <p:tavLst>
                                        <p:tav tm="0">
                                          <p:val>
                                            <p:fltVal val="0"/>
                                          </p:val>
                                        </p:tav>
                                        <p:tav tm="100000">
                                          <p:val>
                                            <p:strVal val="#ppt_h"/>
                                          </p:val>
                                        </p:tav>
                                      </p:tavLst>
                                    </p:anim>
                                    <p:animEffect transition="in" filter="fade">
                                      <p:cBhvr>
                                        <p:cTn id="61" dur="500"/>
                                        <p:tgtEl>
                                          <p:spTgt spid="67"/>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Effect transition="in" filter="fade">
                                      <p:cBhvr>
                                        <p:cTn id="67" dur="500"/>
                                        <p:tgtEl>
                                          <p:spTgt spid="68"/>
                                        </p:tgtEl>
                                      </p:cBhvr>
                                    </p:animEffect>
                                  </p:childTnLst>
                                </p:cTn>
                              </p:par>
                            </p:childTnLst>
                          </p:cTn>
                        </p:par>
                        <p:par>
                          <p:cTn id="68" fill="hold">
                            <p:stCondLst>
                              <p:cond delay="5000"/>
                            </p:stCondLst>
                            <p:childTnLst>
                              <p:par>
                                <p:cTn id="69" presetID="53" presetClass="entr" presetSubtype="16" fill="hold" grpId="0" nodeType="after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p:cTn id="71" dur="500" fill="hold"/>
                                        <p:tgtEl>
                                          <p:spTgt spid="69"/>
                                        </p:tgtEl>
                                        <p:attrNameLst>
                                          <p:attrName>ppt_w</p:attrName>
                                        </p:attrNameLst>
                                      </p:cBhvr>
                                      <p:tavLst>
                                        <p:tav tm="0">
                                          <p:val>
                                            <p:fltVal val="0"/>
                                          </p:val>
                                        </p:tav>
                                        <p:tav tm="100000">
                                          <p:val>
                                            <p:strVal val="#ppt_w"/>
                                          </p:val>
                                        </p:tav>
                                      </p:tavLst>
                                    </p:anim>
                                    <p:anim calcmode="lin" valueType="num">
                                      <p:cBhvr>
                                        <p:cTn id="72" dur="500" fill="hold"/>
                                        <p:tgtEl>
                                          <p:spTgt spid="69"/>
                                        </p:tgtEl>
                                        <p:attrNameLst>
                                          <p:attrName>ppt_h</p:attrName>
                                        </p:attrNameLst>
                                      </p:cBhvr>
                                      <p:tavLst>
                                        <p:tav tm="0">
                                          <p:val>
                                            <p:fltVal val="0"/>
                                          </p:val>
                                        </p:tav>
                                        <p:tav tm="100000">
                                          <p:val>
                                            <p:strVal val="#ppt_h"/>
                                          </p:val>
                                        </p:tav>
                                      </p:tavLst>
                                    </p:anim>
                                    <p:animEffect transition="in" filter="fade">
                                      <p:cBhvr>
                                        <p:cTn id="73" dur="500"/>
                                        <p:tgtEl>
                                          <p:spTgt spid="69"/>
                                        </p:tgtEl>
                                      </p:cBhvr>
                                    </p:animEffect>
                                  </p:childTnLst>
                                </p:cTn>
                              </p:par>
                            </p:childTnLst>
                          </p:cTn>
                        </p:par>
                        <p:par>
                          <p:cTn id="74" fill="hold">
                            <p:stCondLst>
                              <p:cond delay="5500"/>
                            </p:stCondLst>
                            <p:childTnLst>
                              <p:par>
                                <p:cTn id="75" presetID="22" presetClass="entr" presetSubtype="4" fill="hold" nodeType="after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wipe(down)">
                                      <p:cBhvr>
                                        <p:cTn id="77" dur="500"/>
                                        <p:tgtEl>
                                          <p:spTgt spid="70"/>
                                        </p:tgtEl>
                                      </p:cBhvr>
                                    </p:animEffect>
                                  </p:childTnLst>
                                </p:cTn>
                              </p:par>
                            </p:childTnLst>
                          </p:cTn>
                        </p:par>
                        <p:par>
                          <p:cTn id="78" fill="hold">
                            <p:stCondLst>
                              <p:cond delay="6000"/>
                            </p:stCondLst>
                            <p:childTnLst>
                              <p:par>
                                <p:cTn id="79" presetID="53" presetClass="entr" presetSubtype="16" fill="hold" grpId="0" nodeType="after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childTnLst>
                          </p:cTn>
                        </p:par>
                        <p:par>
                          <p:cTn id="84" fill="hold">
                            <p:stCondLst>
                              <p:cond delay="6500"/>
                            </p:stCondLst>
                            <p:childTnLst>
                              <p:par>
                                <p:cTn id="85" presetID="53" presetClass="entr" presetSubtype="16"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p:cTn id="87" dur="500" fill="hold"/>
                                        <p:tgtEl>
                                          <p:spTgt spid="66"/>
                                        </p:tgtEl>
                                        <p:attrNameLst>
                                          <p:attrName>ppt_w</p:attrName>
                                        </p:attrNameLst>
                                      </p:cBhvr>
                                      <p:tavLst>
                                        <p:tav tm="0">
                                          <p:val>
                                            <p:fltVal val="0"/>
                                          </p:val>
                                        </p:tav>
                                        <p:tav tm="100000">
                                          <p:val>
                                            <p:strVal val="#ppt_w"/>
                                          </p:val>
                                        </p:tav>
                                      </p:tavLst>
                                    </p:anim>
                                    <p:anim calcmode="lin" valueType="num">
                                      <p:cBhvr>
                                        <p:cTn id="88" dur="500" fill="hold"/>
                                        <p:tgtEl>
                                          <p:spTgt spid="66"/>
                                        </p:tgtEl>
                                        <p:attrNameLst>
                                          <p:attrName>ppt_h</p:attrName>
                                        </p:attrNameLst>
                                      </p:cBhvr>
                                      <p:tavLst>
                                        <p:tav tm="0">
                                          <p:val>
                                            <p:fltVal val="0"/>
                                          </p:val>
                                        </p:tav>
                                        <p:tav tm="100000">
                                          <p:val>
                                            <p:strVal val="#ppt_h"/>
                                          </p:val>
                                        </p:tav>
                                      </p:tavLst>
                                    </p:anim>
                                    <p:animEffect transition="in" filter="fade">
                                      <p:cBhvr>
                                        <p:cTn id="89" dur="500"/>
                                        <p:tgtEl>
                                          <p:spTgt spid="66"/>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anim calcmode="lin" valueType="num">
                                      <p:cBhvr>
                                        <p:cTn id="93" dur="500" fill="hold"/>
                                        <p:tgtEl>
                                          <p:spTgt spid="72"/>
                                        </p:tgtEl>
                                        <p:attrNameLst>
                                          <p:attrName>ppt_x</p:attrName>
                                        </p:attrNameLst>
                                      </p:cBhvr>
                                      <p:tavLst>
                                        <p:tav tm="0">
                                          <p:val>
                                            <p:strVal val="#ppt_x"/>
                                          </p:val>
                                        </p:tav>
                                        <p:tav tm="100000">
                                          <p:val>
                                            <p:strVal val="#ppt_x"/>
                                          </p:val>
                                        </p:tav>
                                      </p:tavLst>
                                    </p:anim>
                                    <p:anim calcmode="lin" valueType="num">
                                      <p:cBhvr>
                                        <p:cTn id="94" dur="500" fill="hold"/>
                                        <p:tgtEl>
                                          <p:spTgt spid="7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500"/>
                                        <p:tgtEl>
                                          <p:spTgt spid="100"/>
                                        </p:tgtEl>
                                      </p:cBhvr>
                                    </p:animEffect>
                                    <p:anim calcmode="lin" valueType="num">
                                      <p:cBhvr>
                                        <p:cTn id="98" dur="500" fill="hold"/>
                                        <p:tgtEl>
                                          <p:spTgt spid="100"/>
                                        </p:tgtEl>
                                        <p:attrNameLst>
                                          <p:attrName>ppt_x</p:attrName>
                                        </p:attrNameLst>
                                      </p:cBhvr>
                                      <p:tavLst>
                                        <p:tav tm="0">
                                          <p:val>
                                            <p:strVal val="#ppt_x"/>
                                          </p:val>
                                        </p:tav>
                                        <p:tav tm="100000">
                                          <p:val>
                                            <p:strVal val="#ppt_x"/>
                                          </p:val>
                                        </p:tav>
                                      </p:tavLst>
                                    </p:anim>
                                    <p:anim calcmode="lin" valueType="num">
                                      <p:cBhvr>
                                        <p:cTn id="99" dur="500" fill="hold"/>
                                        <p:tgtEl>
                                          <p:spTgt spid="100"/>
                                        </p:tgtEl>
                                        <p:attrNameLst>
                                          <p:attrName>ppt_y</p:attrName>
                                        </p:attrNameLst>
                                      </p:cBhvr>
                                      <p:tavLst>
                                        <p:tav tm="0">
                                          <p:val>
                                            <p:strVal val="#ppt_y+.1"/>
                                          </p:val>
                                        </p:tav>
                                        <p:tav tm="100000">
                                          <p:val>
                                            <p:strVal val="#ppt_y"/>
                                          </p:val>
                                        </p:tav>
                                      </p:tavLst>
                                    </p:anim>
                                  </p:childTnLst>
                                </p:cTn>
                              </p:par>
                            </p:childTnLst>
                          </p:cTn>
                        </p:par>
                        <p:par>
                          <p:cTn id="100" fill="hold">
                            <p:stCondLst>
                              <p:cond delay="7000"/>
                            </p:stCondLst>
                            <p:childTnLst>
                              <p:par>
                                <p:cTn id="101" presetID="22" presetClass="entr" presetSubtype="8" fill="hold" nodeType="after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wipe(left)">
                                      <p:cBhvr>
                                        <p:cTn id="103" dur="500"/>
                                        <p:tgtEl>
                                          <p:spTgt spid="99"/>
                                        </p:tgtEl>
                                      </p:cBhvr>
                                    </p:animEffect>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par>
                          <p:cTn id="108" fill="hold">
                            <p:stCondLst>
                              <p:cond delay="8000"/>
                            </p:stCondLst>
                            <p:childTnLst>
                              <p:par>
                                <p:cTn id="109" presetID="53" presetClass="entr" presetSubtype="16" fill="hold" grpId="0" nodeType="after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p:cTn id="111" dur="500" fill="hold"/>
                                        <p:tgtEl>
                                          <p:spTgt spid="74"/>
                                        </p:tgtEl>
                                        <p:attrNameLst>
                                          <p:attrName>ppt_w</p:attrName>
                                        </p:attrNameLst>
                                      </p:cBhvr>
                                      <p:tavLst>
                                        <p:tav tm="0">
                                          <p:val>
                                            <p:fltVal val="0"/>
                                          </p:val>
                                        </p:tav>
                                        <p:tav tm="100000">
                                          <p:val>
                                            <p:strVal val="#ppt_w"/>
                                          </p:val>
                                        </p:tav>
                                      </p:tavLst>
                                    </p:anim>
                                    <p:anim calcmode="lin" valueType="num">
                                      <p:cBhvr>
                                        <p:cTn id="112" dur="500" fill="hold"/>
                                        <p:tgtEl>
                                          <p:spTgt spid="74"/>
                                        </p:tgtEl>
                                        <p:attrNameLst>
                                          <p:attrName>ppt_h</p:attrName>
                                        </p:attrNameLst>
                                      </p:cBhvr>
                                      <p:tavLst>
                                        <p:tav tm="0">
                                          <p:val>
                                            <p:fltVal val="0"/>
                                          </p:val>
                                        </p:tav>
                                        <p:tav tm="100000">
                                          <p:val>
                                            <p:strVal val="#ppt_h"/>
                                          </p:val>
                                        </p:tav>
                                      </p:tavLst>
                                    </p:anim>
                                    <p:animEffect transition="in" filter="fade">
                                      <p:cBhvr>
                                        <p:cTn id="113" dur="500"/>
                                        <p:tgtEl>
                                          <p:spTgt spid="74"/>
                                        </p:tgtEl>
                                      </p:cBhvr>
                                    </p:animEffect>
                                  </p:childTnLst>
                                </p:cTn>
                              </p:par>
                            </p:childTnLst>
                          </p:cTn>
                        </p:par>
                        <p:par>
                          <p:cTn id="114" fill="hold">
                            <p:stCondLst>
                              <p:cond delay="8500"/>
                            </p:stCondLst>
                            <p:childTnLst>
                              <p:par>
                                <p:cTn id="115" presetID="53" presetClass="entr" presetSubtype="16" fill="hold" grpId="0" nodeType="afterEffect">
                                  <p:stCondLst>
                                    <p:cond delay="0"/>
                                  </p:stCondLst>
                                  <p:childTnLst>
                                    <p:set>
                                      <p:cBhvr>
                                        <p:cTn id="116" dur="1" fill="hold">
                                          <p:stCondLst>
                                            <p:cond delay="0"/>
                                          </p:stCondLst>
                                        </p:cTn>
                                        <p:tgtEl>
                                          <p:spTgt spid="95"/>
                                        </p:tgtEl>
                                        <p:attrNameLst>
                                          <p:attrName>style.visibility</p:attrName>
                                        </p:attrNameLst>
                                      </p:cBhvr>
                                      <p:to>
                                        <p:strVal val="visible"/>
                                      </p:to>
                                    </p:set>
                                    <p:anim calcmode="lin" valueType="num">
                                      <p:cBhvr>
                                        <p:cTn id="117" dur="500" fill="hold"/>
                                        <p:tgtEl>
                                          <p:spTgt spid="95"/>
                                        </p:tgtEl>
                                        <p:attrNameLst>
                                          <p:attrName>ppt_w</p:attrName>
                                        </p:attrNameLst>
                                      </p:cBhvr>
                                      <p:tavLst>
                                        <p:tav tm="0">
                                          <p:val>
                                            <p:fltVal val="0"/>
                                          </p:val>
                                        </p:tav>
                                        <p:tav tm="100000">
                                          <p:val>
                                            <p:strVal val="#ppt_w"/>
                                          </p:val>
                                        </p:tav>
                                      </p:tavLst>
                                    </p:anim>
                                    <p:anim calcmode="lin" valueType="num">
                                      <p:cBhvr>
                                        <p:cTn id="118" dur="500" fill="hold"/>
                                        <p:tgtEl>
                                          <p:spTgt spid="95"/>
                                        </p:tgtEl>
                                        <p:attrNameLst>
                                          <p:attrName>ppt_h</p:attrName>
                                        </p:attrNameLst>
                                      </p:cBhvr>
                                      <p:tavLst>
                                        <p:tav tm="0">
                                          <p:val>
                                            <p:fltVal val="0"/>
                                          </p:val>
                                        </p:tav>
                                        <p:tav tm="100000">
                                          <p:val>
                                            <p:strVal val="#ppt_h"/>
                                          </p:val>
                                        </p:tav>
                                      </p:tavLst>
                                    </p:anim>
                                    <p:animEffect transition="in" filter="fade">
                                      <p:cBhvr>
                                        <p:cTn id="119" dur="500"/>
                                        <p:tgtEl>
                                          <p:spTgt spid="95"/>
                                        </p:tgtEl>
                                      </p:cBhvr>
                                    </p:animEffect>
                                  </p:childTnLst>
                                </p:cTn>
                              </p:par>
                            </p:childTnLst>
                          </p:cTn>
                        </p:par>
                        <p:par>
                          <p:cTn id="120" fill="hold">
                            <p:stCondLst>
                              <p:cond delay="9000"/>
                            </p:stCondLst>
                            <p:childTnLst>
                              <p:par>
                                <p:cTn id="121" presetID="53" presetClass="entr" presetSubtype="16"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p:cTn id="123" dur="500" fill="hold"/>
                                        <p:tgtEl>
                                          <p:spTgt spid="75"/>
                                        </p:tgtEl>
                                        <p:attrNameLst>
                                          <p:attrName>ppt_w</p:attrName>
                                        </p:attrNameLst>
                                      </p:cBhvr>
                                      <p:tavLst>
                                        <p:tav tm="0">
                                          <p:val>
                                            <p:fltVal val="0"/>
                                          </p:val>
                                        </p:tav>
                                        <p:tav tm="100000">
                                          <p:val>
                                            <p:strVal val="#ppt_w"/>
                                          </p:val>
                                        </p:tav>
                                      </p:tavLst>
                                    </p:anim>
                                    <p:anim calcmode="lin" valueType="num">
                                      <p:cBhvr>
                                        <p:cTn id="124" dur="500" fill="hold"/>
                                        <p:tgtEl>
                                          <p:spTgt spid="75"/>
                                        </p:tgtEl>
                                        <p:attrNameLst>
                                          <p:attrName>ppt_h</p:attrName>
                                        </p:attrNameLst>
                                      </p:cBhvr>
                                      <p:tavLst>
                                        <p:tav tm="0">
                                          <p:val>
                                            <p:fltVal val="0"/>
                                          </p:val>
                                        </p:tav>
                                        <p:tav tm="100000">
                                          <p:val>
                                            <p:strVal val="#ppt_h"/>
                                          </p:val>
                                        </p:tav>
                                      </p:tavLst>
                                    </p:anim>
                                    <p:animEffect transition="in" filter="fade">
                                      <p:cBhvr>
                                        <p:cTn id="125" dur="500"/>
                                        <p:tgtEl>
                                          <p:spTgt spid="75"/>
                                        </p:tgtEl>
                                      </p:cBhvr>
                                    </p:animEffect>
                                  </p:childTnLst>
                                </p:cTn>
                              </p:par>
                            </p:childTnLst>
                          </p:cTn>
                        </p:par>
                        <p:par>
                          <p:cTn id="126" fill="hold">
                            <p:stCondLst>
                              <p:cond delay="9500"/>
                            </p:stCondLst>
                            <p:childTnLst>
                              <p:par>
                                <p:cTn id="127" presetID="22" presetClass="entr" presetSubtype="1"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wipe(up)">
                                      <p:cBhvr>
                                        <p:cTn id="129" dur="500"/>
                                        <p:tgtEl>
                                          <p:spTgt spid="76"/>
                                        </p:tgtEl>
                                      </p:cBhvr>
                                    </p:animEffect>
                                  </p:childTnLst>
                                </p:cTn>
                              </p:par>
                            </p:childTnLst>
                          </p:cTn>
                        </p:par>
                        <p:par>
                          <p:cTn id="130" fill="hold">
                            <p:stCondLst>
                              <p:cond delay="10000"/>
                            </p:stCondLst>
                            <p:childTnLst>
                              <p:par>
                                <p:cTn id="131" presetID="53" presetClass="entr" presetSubtype="16" fill="hold" grpId="0" nodeType="afterEffect">
                                  <p:stCondLst>
                                    <p:cond delay="0"/>
                                  </p:stCondLst>
                                  <p:childTnLst>
                                    <p:set>
                                      <p:cBhvr>
                                        <p:cTn id="132" dur="1" fill="hold">
                                          <p:stCondLst>
                                            <p:cond delay="0"/>
                                          </p:stCondLst>
                                        </p:cTn>
                                        <p:tgtEl>
                                          <p:spTgt spid="77"/>
                                        </p:tgtEl>
                                        <p:attrNameLst>
                                          <p:attrName>style.visibility</p:attrName>
                                        </p:attrNameLst>
                                      </p:cBhvr>
                                      <p:to>
                                        <p:strVal val="visible"/>
                                      </p:to>
                                    </p:set>
                                    <p:anim calcmode="lin" valueType="num">
                                      <p:cBhvr>
                                        <p:cTn id="133" dur="500" fill="hold"/>
                                        <p:tgtEl>
                                          <p:spTgt spid="77"/>
                                        </p:tgtEl>
                                        <p:attrNameLst>
                                          <p:attrName>ppt_w</p:attrName>
                                        </p:attrNameLst>
                                      </p:cBhvr>
                                      <p:tavLst>
                                        <p:tav tm="0">
                                          <p:val>
                                            <p:fltVal val="0"/>
                                          </p:val>
                                        </p:tav>
                                        <p:tav tm="100000">
                                          <p:val>
                                            <p:strVal val="#ppt_w"/>
                                          </p:val>
                                        </p:tav>
                                      </p:tavLst>
                                    </p:anim>
                                    <p:anim calcmode="lin" valueType="num">
                                      <p:cBhvr>
                                        <p:cTn id="134" dur="500" fill="hold"/>
                                        <p:tgtEl>
                                          <p:spTgt spid="77"/>
                                        </p:tgtEl>
                                        <p:attrNameLst>
                                          <p:attrName>ppt_h</p:attrName>
                                        </p:attrNameLst>
                                      </p:cBhvr>
                                      <p:tavLst>
                                        <p:tav tm="0">
                                          <p:val>
                                            <p:fltVal val="0"/>
                                          </p:val>
                                        </p:tav>
                                        <p:tav tm="100000">
                                          <p:val>
                                            <p:strVal val="#ppt_h"/>
                                          </p:val>
                                        </p:tav>
                                      </p:tavLst>
                                    </p:anim>
                                    <p:animEffect transition="in" filter="fade">
                                      <p:cBhvr>
                                        <p:cTn id="135" dur="500"/>
                                        <p:tgtEl>
                                          <p:spTgt spid="77"/>
                                        </p:tgtEl>
                                      </p:cBhvr>
                                    </p:animEffect>
                                  </p:childTnLst>
                                </p:cTn>
                              </p:par>
                            </p:childTnLst>
                          </p:cTn>
                        </p:par>
                        <p:par>
                          <p:cTn id="136" fill="hold">
                            <p:stCondLst>
                              <p:cond delay="10500"/>
                            </p:stCondLst>
                            <p:childTnLst>
                              <p:par>
                                <p:cTn id="137" presetID="53" presetClass="entr" presetSubtype="16" fill="hold" grpId="0" nodeType="afterEffect">
                                  <p:stCondLst>
                                    <p:cond delay="0"/>
                                  </p:stCondLst>
                                  <p:childTnLst>
                                    <p:set>
                                      <p:cBhvr>
                                        <p:cTn id="138" dur="1" fill="hold">
                                          <p:stCondLst>
                                            <p:cond delay="0"/>
                                          </p:stCondLst>
                                        </p:cTn>
                                        <p:tgtEl>
                                          <p:spTgt spid="73"/>
                                        </p:tgtEl>
                                        <p:attrNameLst>
                                          <p:attrName>style.visibility</p:attrName>
                                        </p:attrNameLst>
                                      </p:cBhvr>
                                      <p:to>
                                        <p:strVal val="visible"/>
                                      </p:to>
                                    </p:set>
                                    <p:anim calcmode="lin" valueType="num">
                                      <p:cBhvr>
                                        <p:cTn id="139" dur="500" fill="hold"/>
                                        <p:tgtEl>
                                          <p:spTgt spid="73"/>
                                        </p:tgtEl>
                                        <p:attrNameLst>
                                          <p:attrName>ppt_w</p:attrName>
                                        </p:attrNameLst>
                                      </p:cBhvr>
                                      <p:tavLst>
                                        <p:tav tm="0">
                                          <p:val>
                                            <p:fltVal val="0"/>
                                          </p:val>
                                        </p:tav>
                                        <p:tav tm="100000">
                                          <p:val>
                                            <p:strVal val="#ppt_w"/>
                                          </p:val>
                                        </p:tav>
                                      </p:tavLst>
                                    </p:anim>
                                    <p:anim calcmode="lin" valueType="num">
                                      <p:cBhvr>
                                        <p:cTn id="140" dur="500" fill="hold"/>
                                        <p:tgtEl>
                                          <p:spTgt spid="73"/>
                                        </p:tgtEl>
                                        <p:attrNameLst>
                                          <p:attrName>ppt_h</p:attrName>
                                        </p:attrNameLst>
                                      </p:cBhvr>
                                      <p:tavLst>
                                        <p:tav tm="0">
                                          <p:val>
                                            <p:fltVal val="0"/>
                                          </p:val>
                                        </p:tav>
                                        <p:tav tm="100000">
                                          <p:val>
                                            <p:strVal val="#ppt_h"/>
                                          </p:val>
                                        </p:tav>
                                      </p:tavLst>
                                    </p:anim>
                                    <p:animEffect transition="in" filter="fade">
                                      <p:cBhvr>
                                        <p:cTn id="141" dur="500"/>
                                        <p:tgtEl>
                                          <p:spTgt spid="73"/>
                                        </p:tgtEl>
                                      </p:cBhvr>
                                    </p:animEffect>
                                  </p:childTnLst>
                                </p:cTn>
                              </p:par>
                              <p:par>
                                <p:cTn id="142" presetID="47"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Effect transition="in" filter="fade">
                                      <p:cBhvr>
                                        <p:cTn id="144" dur="500"/>
                                        <p:tgtEl>
                                          <p:spTgt spid="78"/>
                                        </p:tgtEl>
                                      </p:cBhvr>
                                    </p:animEffect>
                                    <p:anim calcmode="lin" valueType="num">
                                      <p:cBhvr>
                                        <p:cTn id="145" dur="500" fill="hold"/>
                                        <p:tgtEl>
                                          <p:spTgt spid="78"/>
                                        </p:tgtEl>
                                        <p:attrNameLst>
                                          <p:attrName>ppt_x</p:attrName>
                                        </p:attrNameLst>
                                      </p:cBhvr>
                                      <p:tavLst>
                                        <p:tav tm="0">
                                          <p:val>
                                            <p:strVal val="#ppt_x"/>
                                          </p:val>
                                        </p:tav>
                                        <p:tav tm="100000">
                                          <p:val>
                                            <p:strVal val="#ppt_x"/>
                                          </p:val>
                                        </p:tav>
                                      </p:tavLst>
                                    </p:anim>
                                    <p:anim calcmode="lin" valueType="num">
                                      <p:cBhvr>
                                        <p:cTn id="146" dur="500" fill="hold"/>
                                        <p:tgtEl>
                                          <p:spTgt spid="78"/>
                                        </p:tgtEl>
                                        <p:attrNameLst>
                                          <p:attrName>ppt_y</p:attrName>
                                        </p:attrNameLst>
                                      </p:cBhvr>
                                      <p:tavLst>
                                        <p:tav tm="0">
                                          <p:val>
                                            <p:strVal val="#ppt_y-.1"/>
                                          </p:val>
                                        </p:tav>
                                        <p:tav tm="100000">
                                          <p:val>
                                            <p:strVal val="#ppt_y"/>
                                          </p:val>
                                        </p:tav>
                                      </p:tavLst>
                                    </p:anim>
                                  </p:childTnLst>
                                </p:cTn>
                              </p:par>
                            </p:childTnLst>
                          </p:cTn>
                        </p:par>
                        <p:par>
                          <p:cTn id="147" fill="hold">
                            <p:stCondLst>
                              <p:cond delay="11000"/>
                            </p:stCondLst>
                            <p:childTnLst>
                              <p:par>
                                <p:cTn id="148" presetID="22" presetClass="entr" presetSubtype="8" fill="hold" nodeType="afterEffect">
                                  <p:stCondLst>
                                    <p:cond delay="0"/>
                                  </p:stCondLst>
                                  <p:childTnLst>
                                    <p:set>
                                      <p:cBhvr>
                                        <p:cTn id="149" dur="1" fill="hold">
                                          <p:stCondLst>
                                            <p:cond delay="0"/>
                                          </p:stCondLst>
                                        </p:cTn>
                                        <p:tgtEl>
                                          <p:spTgt spid="102"/>
                                        </p:tgtEl>
                                        <p:attrNameLst>
                                          <p:attrName>style.visibility</p:attrName>
                                        </p:attrNameLst>
                                      </p:cBhvr>
                                      <p:to>
                                        <p:strVal val="visible"/>
                                      </p:to>
                                    </p:set>
                                    <p:animEffect transition="in" filter="wipe(left)">
                                      <p:cBhvr>
                                        <p:cTn id="150" dur="500"/>
                                        <p:tgtEl>
                                          <p:spTgt spid="102"/>
                                        </p:tgtEl>
                                      </p:cBhvr>
                                    </p:animEffect>
                                  </p:childTnLst>
                                </p:cTn>
                              </p:par>
                              <p:par>
                                <p:cTn id="151" presetID="42" presetClass="entr" presetSubtype="0" fill="hold" grpId="0" nodeType="withEffect">
                                  <p:stCondLst>
                                    <p:cond delay="0"/>
                                  </p:stCondLst>
                                  <p:childTnLst>
                                    <p:set>
                                      <p:cBhvr>
                                        <p:cTn id="152" dur="1" fill="hold">
                                          <p:stCondLst>
                                            <p:cond delay="0"/>
                                          </p:stCondLst>
                                        </p:cTn>
                                        <p:tgtEl>
                                          <p:spTgt spid="101"/>
                                        </p:tgtEl>
                                        <p:attrNameLst>
                                          <p:attrName>style.visibility</p:attrName>
                                        </p:attrNameLst>
                                      </p:cBhvr>
                                      <p:to>
                                        <p:strVal val="visible"/>
                                      </p:to>
                                    </p:set>
                                    <p:animEffect transition="in" filter="fade">
                                      <p:cBhvr>
                                        <p:cTn id="153" dur="500"/>
                                        <p:tgtEl>
                                          <p:spTgt spid="101"/>
                                        </p:tgtEl>
                                      </p:cBhvr>
                                    </p:animEffect>
                                    <p:anim calcmode="lin" valueType="num">
                                      <p:cBhvr>
                                        <p:cTn id="154" dur="500" fill="hold"/>
                                        <p:tgtEl>
                                          <p:spTgt spid="101"/>
                                        </p:tgtEl>
                                        <p:attrNameLst>
                                          <p:attrName>ppt_x</p:attrName>
                                        </p:attrNameLst>
                                      </p:cBhvr>
                                      <p:tavLst>
                                        <p:tav tm="0">
                                          <p:val>
                                            <p:strVal val="#ppt_x"/>
                                          </p:val>
                                        </p:tav>
                                        <p:tav tm="100000">
                                          <p:val>
                                            <p:strVal val="#ppt_x"/>
                                          </p:val>
                                        </p:tav>
                                      </p:tavLst>
                                    </p:anim>
                                    <p:anim calcmode="lin" valueType="num">
                                      <p:cBhvr>
                                        <p:cTn id="155" dur="500" fill="hold"/>
                                        <p:tgtEl>
                                          <p:spTgt spid="101"/>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wipe(left)">
                                      <p:cBhvr>
                                        <p:cTn id="159" dur="500"/>
                                        <p:tgtEl>
                                          <p:spTgt spid="89"/>
                                        </p:tgtEl>
                                      </p:cBhvr>
                                    </p:animEffect>
                                  </p:childTnLst>
                                </p:cTn>
                              </p:par>
                            </p:childTnLst>
                          </p:cTn>
                        </p:par>
                        <p:par>
                          <p:cTn id="160" fill="hold">
                            <p:stCondLst>
                              <p:cond delay="12000"/>
                            </p:stCondLst>
                            <p:childTnLst>
                              <p:par>
                                <p:cTn id="161" presetID="53" presetClass="entr" presetSubtype="16" fill="hold" grpId="0" nodeType="afterEffect">
                                  <p:stCondLst>
                                    <p:cond delay="0"/>
                                  </p:stCondLst>
                                  <p:childTnLst>
                                    <p:set>
                                      <p:cBhvr>
                                        <p:cTn id="162" dur="1" fill="hold">
                                          <p:stCondLst>
                                            <p:cond delay="0"/>
                                          </p:stCondLst>
                                        </p:cTn>
                                        <p:tgtEl>
                                          <p:spTgt spid="93"/>
                                        </p:tgtEl>
                                        <p:attrNameLst>
                                          <p:attrName>style.visibility</p:attrName>
                                        </p:attrNameLst>
                                      </p:cBhvr>
                                      <p:to>
                                        <p:strVal val="visible"/>
                                      </p:to>
                                    </p:set>
                                    <p:anim calcmode="lin" valueType="num">
                                      <p:cBhvr>
                                        <p:cTn id="163" dur="500" fill="hold"/>
                                        <p:tgtEl>
                                          <p:spTgt spid="93"/>
                                        </p:tgtEl>
                                        <p:attrNameLst>
                                          <p:attrName>ppt_w</p:attrName>
                                        </p:attrNameLst>
                                      </p:cBhvr>
                                      <p:tavLst>
                                        <p:tav tm="0">
                                          <p:val>
                                            <p:fltVal val="0"/>
                                          </p:val>
                                        </p:tav>
                                        <p:tav tm="100000">
                                          <p:val>
                                            <p:strVal val="#ppt_w"/>
                                          </p:val>
                                        </p:tav>
                                      </p:tavLst>
                                    </p:anim>
                                    <p:anim calcmode="lin" valueType="num">
                                      <p:cBhvr>
                                        <p:cTn id="164" dur="500" fill="hold"/>
                                        <p:tgtEl>
                                          <p:spTgt spid="93"/>
                                        </p:tgtEl>
                                        <p:attrNameLst>
                                          <p:attrName>ppt_h</p:attrName>
                                        </p:attrNameLst>
                                      </p:cBhvr>
                                      <p:tavLst>
                                        <p:tav tm="0">
                                          <p:val>
                                            <p:fltVal val="0"/>
                                          </p:val>
                                        </p:tav>
                                        <p:tav tm="100000">
                                          <p:val>
                                            <p:strVal val="#ppt_h"/>
                                          </p:val>
                                        </p:tav>
                                      </p:tavLst>
                                    </p:anim>
                                    <p:animEffect transition="in" filter="fade">
                                      <p:cBhvr>
                                        <p:cTn id="165" dur="500"/>
                                        <p:tgtEl>
                                          <p:spTgt spid="93"/>
                                        </p:tgtEl>
                                      </p:cBhvr>
                                    </p:animEffect>
                                  </p:childTnLst>
                                </p:cTn>
                              </p:par>
                            </p:childTnLst>
                          </p:cTn>
                        </p:par>
                        <p:par>
                          <p:cTn id="166" fill="hold">
                            <p:stCondLst>
                              <p:cond delay="12500"/>
                            </p:stCondLst>
                            <p:childTnLst>
                              <p:par>
                                <p:cTn id="167" presetID="53" presetClass="entr" presetSubtype="16" fill="hold" grpId="0" nodeType="afterEffect">
                                  <p:stCondLst>
                                    <p:cond delay="0"/>
                                  </p:stCondLst>
                                  <p:childTnLst>
                                    <p:set>
                                      <p:cBhvr>
                                        <p:cTn id="168" dur="1" fill="hold">
                                          <p:stCondLst>
                                            <p:cond delay="0"/>
                                          </p:stCondLst>
                                        </p:cTn>
                                        <p:tgtEl>
                                          <p:spTgt spid="94"/>
                                        </p:tgtEl>
                                        <p:attrNameLst>
                                          <p:attrName>style.visibility</p:attrName>
                                        </p:attrNameLst>
                                      </p:cBhvr>
                                      <p:to>
                                        <p:strVal val="visible"/>
                                      </p:to>
                                    </p:set>
                                    <p:anim calcmode="lin" valueType="num">
                                      <p:cBhvr>
                                        <p:cTn id="169" dur="500" fill="hold"/>
                                        <p:tgtEl>
                                          <p:spTgt spid="94"/>
                                        </p:tgtEl>
                                        <p:attrNameLst>
                                          <p:attrName>ppt_w</p:attrName>
                                        </p:attrNameLst>
                                      </p:cBhvr>
                                      <p:tavLst>
                                        <p:tav tm="0">
                                          <p:val>
                                            <p:fltVal val="0"/>
                                          </p:val>
                                        </p:tav>
                                        <p:tav tm="100000">
                                          <p:val>
                                            <p:strVal val="#ppt_w"/>
                                          </p:val>
                                        </p:tav>
                                      </p:tavLst>
                                    </p:anim>
                                    <p:anim calcmode="lin" valueType="num">
                                      <p:cBhvr>
                                        <p:cTn id="170" dur="500" fill="hold"/>
                                        <p:tgtEl>
                                          <p:spTgt spid="94"/>
                                        </p:tgtEl>
                                        <p:attrNameLst>
                                          <p:attrName>ppt_h</p:attrName>
                                        </p:attrNameLst>
                                      </p:cBhvr>
                                      <p:tavLst>
                                        <p:tav tm="0">
                                          <p:val>
                                            <p:fltVal val="0"/>
                                          </p:val>
                                        </p:tav>
                                        <p:tav tm="100000">
                                          <p:val>
                                            <p:strVal val="#ppt_h"/>
                                          </p:val>
                                        </p:tav>
                                      </p:tavLst>
                                    </p:anim>
                                    <p:animEffect transition="in" filter="fade">
                                      <p:cBhvr>
                                        <p:cTn id="171" dur="500"/>
                                        <p:tgtEl>
                                          <p:spTgt spid="94"/>
                                        </p:tgtEl>
                                      </p:cBhvr>
                                    </p:animEffect>
                                  </p:childTnLst>
                                </p:cTn>
                              </p:par>
                            </p:childTnLst>
                          </p:cTn>
                        </p:par>
                        <p:par>
                          <p:cTn id="172" fill="hold">
                            <p:stCondLst>
                              <p:cond delay="13000"/>
                            </p:stCondLst>
                            <p:childTnLst>
                              <p:par>
                                <p:cTn id="173" presetID="53" presetClass="entr" presetSubtype="16" fill="hold" grpId="0" nodeType="afterEffect">
                                  <p:stCondLst>
                                    <p:cond delay="0"/>
                                  </p:stCondLst>
                                  <p:childTnLst>
                                    <p:set>
                                      <p:cBhvr>
                                        <p:cTn id="174" dur="1" fill="hold">
                                          <p:stCondLst>
                                            <p:cond delay="0"/>
                                          </p:stCondLst>
                                        </p:cTn>
                                        <p:tgtEl>
                                          <p:spTgt spid="79"/>
                                        </p:tgtEl>
                                        <p:attrNameLst>
                                          <p:attrName>style.visibility</p:attrName>
                                        </p:attrNameLst>
                                      </p:cBhvr>
                                      <p:to>
                                        <p:strVal val="visible"/>
                                      </p:to>
                                    </p:set>
                                    <p:anim calcmode="lin" valueType="num">
                                      <p:cBhvr>
                                        <p:cTn id="175" dur="500" fill="hold"/>
                                        <p:tgtEl>
                                          <p:spTgt spid="79"/>
                                        </p:tgtEl>
                                        <p:attrNameLst>
                                          <p:attrName>ppt_w</p:attrName>
                                        </p:attrNameLst>
                                      </p:cBhvr>
                                      <p:tavLst>
                                        <p:tav tm="0">
                                          <p:val>
                                            <p:fltVal val="0"/>
                                          </p:val>
                                        </p:tav>
                                        <p:tav tm="100000">
                                          <p:val>
                                            <p:strVal val="#ppt_w"/>
                                          </p:val>
                                        </p:tav>
                                      </p:tavLst>
                                    </p:anim>
                                    <p:anim calcmode="lin" valueType="num">
                                      <p:cBhvr>
                                        <p:cTn id="176" dur="500" fill="hold"/>
                                        <p:tgtEl>
                                          <p:spTgt spid="79"/>
                                        </p:tgtEl>
                                        <p:attrNameLst>
                                          <p:attrName>ppt_h</p:attrName>
                                        </p:attrNameLst>
                                      </p:cBhvr>
                                      <p:tavLst>
                                        <p:tav tm="0">
                                          <p:val>
                                            <p:fltVal val="0"/>
                                          </p:val>
                                        </p:tav>
                                        <p:tav tm="100000">
                                          <p:val>
                                            <p:strVal val="#ppt_h"/>
                                          </p:val>
                                        </p:tav>
                                      </p:tavLst>
                                    </p:anim>
                                    <p:animEffect transition="in" filter="fade">
                                      <p:cBhvr>
                                        <p:cTn id="177" dur="500"/>
                                        <p:tgtEl>
                                          <p:spTgt spid="79"/>
                                        </p:tgtEl>
                                      </p:cBhvr>
                                    </p:animEffect>
                                  </p:childTnLst>
                                </p:cTn>
                              </p:par>
                            </p:childTnLst>
                          </p:cTn>
                        </p:par>
                        <p:par>
                          <p:cTn id="178" fill="hold">
                            <p:stCondLst>
                              <p:cond delay="13500"/>
                            </p:stCondLst>
                            <p:childTnLst>
                              <p:par>
                                <p:cTn id="179" presetID="22" presetClass="entr" presetSubtype="4" fill="hold" nodeType="afterEffect">
                                  <p:stCondLst>
                                    <p:cond delay="0"/>
                                  </p:stCondLst>
                                  <p:childTnLst>
                                    <p:set>
                                      <p:cBhvr>
                                        <p:cTn id="180" dur="1" fill="hold">
                                          <p:stCondLst>
                                            <p:cond delay="0"/>
                                          </p:stCondLst>
                                        </p:cTn>
                                        <p:tgtEl>
                                          <p:spTgt spid="81"/>
                                        </p:tgtEl>
                                        <p:attrNameLst>
                                          <p:attrName>style.visibility</p:attrName>
                                        </p:attrNameLst>
                                      </p:cBhvr>
                                      <p:to>
                                        <p:strVal val="visible"/>
                                      </p:to>
                                    </p:set>
                                    <p:animEffect transition="in" filter="wipe(down)">
                                      <p:cBhvr>
                                        <p:cTn id="181" dur="500"/>
                                        <p:tgtEl>
                                          <p:spTgt spid="81"/>
                                        </p:tgtEl>
                                      </p:cBhvr>
                                    </p:animEffect>
                                  </p:childTnLst>
                                </p:cTn>
                              </p:par>
                            </p:childTnLst>
                          </p:cTn>
                        </p:par>
                        <p:par>
                          <p:cTn id="182" fill="hold">
                            <p:stCondLst>
                              <p:cond delay="14000"/>
                            </p:stCondLst>
                            <p:childTnLst>
                              <p:par>
                                <p:cTn id="183" presetID="53" presetClass="entr" presetSubtype="16" fill="hold" grpId="0" nodeType="afterEffect">
                                  <p:stCondLst>
                                    <p:cond delay="0"/>
                                  </p:stCondLst>
                                  <p:childTnLst>
                                    <p:set>
                                      <p:cBhvr>
                                        <p:cTn id="184" dur="1" fill="hold">
                                          <p:stCondLst>
                                            <p:cond delay="0"/>
                                          </p:stCondLst>
                                        </p:cTn>
                                        <p:tgtEl>
                                          <p:spTgt spid="82"/>
                                        </p:tgtEl>
                                        <p:attrNameLst>
                                          <p:attrName>style.visibility</p:attrName>
                                        </p:attrNameLst>
                                      </p:cBhvr>
                                      <p:to>
                                        <p:strVal val="visible"/>
                                      </p:to>
                                    </p:set>
                                    <p:anim calcmode="lin" valueType="num">
                                      <p:cBhvr>
                                        <p:cTn id="185" dur="500" fill="hold"/>
                                        <p:tgtEl>
                                          <p:spTgt spid="82"/>
                                        </p:tgtEl>
                                        <p:attrNameLst>
                                          <p:attrName>ppt_w</p:attrName>
                                        </p:attrNameLst>
                                      </p:cBhvr>
                                      <p:tavLst>
                                        <p:tav tm="0">
                                          <p:val>
                                            <p:fltVal val="0"/>
                                          </p:val>
                                        </p:tav>
                                        <p:tav tm="100000">
                                          <p:val>
                                            <p:strVal val="#ppt_w"/>
                                          </p:val>
                                        </p:tav>
                                      </p:tavLst>
                                    </p:anim>
                                    <p:anim calcmode="lin" valueType="num">
                                      <p:cBhvr>
                                        <p:cTn id="186" dur="500" fill="hold"/>
                                        <p:tgtEl>
                                          <p:spTgt spid="82"/>
                                        </p:tgtEl>
                                        <p:attrNameLst>
                                          <p:attrName>ppt_h</p:attrName>
                                        </p:attrNameLst>
                                      </p:cBhvr>
                                      <p:tavLst>
                                        <p:tav tm="0">
                                          <p:val>
                                            <p:fltVal val="0"/>
                                          </p:val>
                                        </p:tav>
                                        <p:tav tm="100000">
                                          <p:val>
                                            <p:strVal val="#ppt_h"/>
                                          </p:val>
                                        </p:tav>
                                      </p:tavLst>
                                    </p:anim>
                                    <p:animEffect transition="in" filter="fade">
                                      <p:cBhvr>
                                        <p:cTn id="187" dur="500"/>
                                        <p:tgtEl>
                                          <p:spTgt spid="82"/>
                                        </p:tgtEl>
                                      </p:cBhvr>
                                    </p:animEffect>
                                  </p:childTnLst>
                                </p:cTn>
                              </p:par>
                            </p:childTnLst>
                          </p:cTn>
                        </p:par>
                        <p:par>
                          <p:cTn id="188" fill="hold">
                            <p:stCondLst>
                              <p:cond delay="14500"/>
                            </p:stCondLst>
                            <p:childTnLst>
                              <p:par>
                                <p:cTn id="189" presetID="53" presetClass="entr" presetSubtype="16" fill="hold" grpId="0" nodeType="afterEffect">
                                  <p:stCondLst>
                                    <p:cond delay="0"/>
                                  </p:stCondLst>
                                  <p:childTnLst>
                                    <p:set>
                                      <p:cBhvr>
                                        <p:cTn id="190" dur="1" fill="hold">
                                          <p:stCondLst>
                                            <p:cond delay="0"/>
                                          </p:stCondLst>
                                        </p:cTn>
                                        <p:tgtEl>
                                          <p:spTgt spid="80"/>
                                        </p:tgtEl>
                                        <p:attrNameLst>
                                          <p:attrName>style.visibility</p:attrName>
                                        </p:attrNameLst>
                                      </p:cBhvr>
                                      <p:to>
                                        <p:strVal val="visible"/>
                                      </p:to>
                                    </p:set>
                                    <p:anim calcmode="lin" valueType="num">
                                      <p:cBhvr>
                                        <p:cTn id="191" dur="500" fill="hold"/>
                                        <p:tgtEl>
                                          <p:spTgt spid="80"/>
                                        </p:tgtEl>
                                        <p:attrNameLst>
                                          <p:attrName>ppt_w</p:attrName>
                                        </p:attrNameLst>
                                      </p:cBhvr>
                                      <p:tavLst>
                                        <p:tav tm="0">
                                          <p:val>
                                            <p:fltVal val="0"/>
                                          </p:val>
                                        </p:tav>
                                        <p:tav tm="100000">
                                          <p:val>
                                            <p:strVal val="#ppt_w"/>
                                          </p:val>
                                        </p:tav>
                                      </p:tavLst>
                                    </p:anim>
                                    <p:anim calcmode="lin" valueType="num">
                                      <p:cBhvr>
                                        <p:cTn id="192" dur="500" fill="hold"/>
                                        <p:tgtEl>
                                          <p:spTgt spid="80"/>
                                        </p:tgtEl>
                                        <p:attrNameLst>
                                          <p:attrName>ppt_h</p:attrName>
                                        </p:attrNameLst>
                                      </p:cBhvr>
                                      <p:tavLst>
                                        <p:tav tm="0">
                                          <p:val>
                                            <p:fltVal val="0"/>
                                          </p:val>
                                        </p:tav>
                                        <p:tav tm="100000">
                                          <p:val>
                                            <p:strVal val="#ppt_h"/>
                                          </p:val>
                                        </p:tav>
                                      </p:tavLst>
                                    </p:anim>
                                    <p:animEffect transition="in" filter="fade">
                                      <p:cBhvr>
                                        <p:cTn id="193" dur="500"/>
                                        <p:tgtEl>
                                          <p:spTgt spid="80"/>
                                        </p:tgtEl>
                                      </p:cBhvr>
                                    </p:animEffect>
                                  </p:childTnLst>
                                </p:cTn>
                              </p:par>
                              <p:par>
                                <p:cTn id="194" presetID="42" presetClass="entr" presetSubtype="0" fill="hold" grpId="0" nodeType="withEffect">
                                  <p:stCondLst>
                                    <p:cond delay="0"/>
                                  </p:stCondLst>
                                  <p:childTnLst>
                                    <p:set>
                                      <p:cBhvr>
                                        <p:cTn id="195" dur="1" fill="hold">
                                          <p:stCondLst>
                                            <p:cond delay="0"/>
                                          </p:stCondLst>
                                        </p:cTn>
                                        <p:tgtEl>
                                          <p:spTgt spid="83"/>
                                        </p:tgtEl>
                                        <p:attrNameLst>
                                          <p:attrName>style.visibility</p:attrName>
                                        </p:attrNameLst>
                                      </p:cBhvr>
                                      <p:to>
                                        <p:strVal val="visible"/>
                                      </p:to>
                                    </p:set>
                                    <p:animEffect transition="in" filter="fade">
                                      <p:cBhvr>
                                        <p:cTn id="196" dur="500"/>
                                        <p:tgtEl>
                                          <p:spTgt spid="83"/>
                                        </p:tgtEl>
                                      </p:cBhvr>
                                    </p:animEffect>
                                    <p:anim calcmode="lin" valueType="num">
                                      <p:cBhvr>
                                        <p:cTn id="197" dur="500" fill="hold"/>
                                        <p:tgtEl>
                                          <p:spTgt spid="83"/>
                                        </p:tgtEl>
                                        <p:attrNameLst>
                                          <p:attrName>ppt_x</p:attrName>
                                        </p:attrNameLst>
                                      </p:cBhvr>
                                      <p:tavLst>
                                        <p:tav tm="0">
                                          <p:val>
                                            <p:strVal val="#ppt_x"/>
                                          </p:val>
                                        </p:tav>
                                        <p:tav tm="100000">
                                          <p:val>
                                            <p:strVal val="#ppt_x"/>
                                          </p:val>
                                        </p:tav>
                                      </p:tavLst>
                                    </p:anim>
                                    <p:anim calcmode="lin" valueType="num">
                                      <p:cBhvr>
                                        <p:cTn id="198" dur="500" fill="hold"/>
                                        <p:tgtEl>
                                          <p:spTgt spid="83"/>
                                        </p:tgtEl>
                                        <p:attrNameLst>
                                          <p:attrName>ppt_y</p:attrName>
                                        </p:attrNameLst>
                                      </p:cBhvr>
                                      <p:tavLst>
                                        <p:tav tm="0">
                                          <p:val>
                                            <p:strVal val="#ppt_y+.1"/>
                                          </p:val>
                                        </p:tav>
                                        <p:tav tm="100000">
                                          <p:val>
                                            <p:strVal val="#ppt_y"/>
                                          </p:val>
                                        </p:tav>
                                      </p:tavLst>
                                    </p:anim>
                                  </p:childTnLst>
                                </p:cTn>
                              </p:par>
                            </p:childTnLst>
                          </p:cTn>
                        </p:par>
                        <p:par>
                          <p:cTn id="199" fill="hold">
                            <p:stCondLst>
                              <p:cond delay="15000"/>
                            </p:stCondLst>
                            <p:childTnLst>
                              <p:par>
                                <p:cTn id="200" presetID="22" presetClass="entr" presetSubtype="8" fill="hold" nodeType="after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left)">
                                      <p:cBhvr>
                                        <p:cTn id="202" dur="500"/>
                                        <p:tgtEl>
                                          <p:spTgt spid="104"/>
                                        </p:tgtEl>
                                      </p:cBhvr>
                                    </p:animEffect>
                                  </p:childTnLst>
                                </p:cTn>
                              </p:par>
                              <p:par>
                                <p:cTn id="203" presetID="42" presetClass="entr" presetSubtype="0" fill="hold" grpId="0" nodeType="withEffect">
                                  <p:stCondLst>
                                    <p:cond delay="0"/>
                                  </p:stCondLst>
                                  <p:childTnLst>
                                    <p:set>
                                      <p:cBhvr>
                                        <p:cTn id="204" dur="1" fill="hold">
                                          <p:stCondLst>
                                            <p:cond delay="0"/>
                                          </p:stCondLst>
                                        </p:cTn>
                                        <p:tgtEl>
                                          <p:spTgt spid="103"/>
                                        </p:tgtEl>
                                        <p:attrNameLst>
                                          <p:attrName>style.visibility</p:attrName>
                                        </p:attrNameLst>
                                      </p:cBhvr>
                                      <p:to>
                                        <p:strVal val="visible"/>
                                      </p:to>
                                    </p:set>
                                    <p:animEffect transition="in" filter="fade">
                                      <p:cBhvr>
                                        <p:cTn id="205" dur="500"/>
                                        <p:tgtEl>
                                          <p:spTgt spid="103"/>
                                        </p:tgtEl>
                                      </p:cBhvr>
                                    </p:animEffect>
                                    <p:anim calcmode="lin" valueType="num">
                                      <p:cBhvr>
                                        <p:cTn id="206" dur="500" fill="hold"/>
                                        <p:tgtEl>
                                          <p:spTgt spid="103"/>
                                        </p:tgtEl>
                                        <p:attrNameLst>
                                          <p:attrName>ppt_x</p:attrName>
                                        </p:attrNameLst>
                                      </p:cBhvr>
                                      <p:tavLst>
                                        <p:tav tm="0">
                                          <p:val>
                                            <p:strVal val="#ppt_x"/>
                                          </p:val>
                                        </p:tav>
                                        <p:tav tm="100000">
                                          <p:val>
                                            <p:strVal val="#ppt_x"/>
                                          </p:val>
                                        </p:tav>
                                      </p:tavLst>
                                    </p:anim>
                                    <p:anim calcmode="lin" valueType="num">
                                      <p:cBhvr>
                                        <p:cTn id="207" dur="5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64" grpId="0" animBg="1"/>
      <p:bldP spid="66" grpId="0" animBg="1"/>
      <p:bldP spid="67" grpId="0" animBg="1"/>
      <p:bldP spid="68" grpId="0" animBg="1"/>
      <p:bldP spid="69" grpId="0" animBg="1"/>
      <p:bldP spid="71" grpId="0" animBg="1"/>
      <p:bldP spid="72" grpId="0"/>
      <p:bldP spid="73" grpId="0" animBg="1"/>
      <p:bldP spid="74" grpId="0" animBg="1"/>
      <p:bldP spid="75" grpId="0" animBg="1"/>
      <p:bldP spid="77" grpId="0" animBg="1"/>
      <p:bldP spid="78" grpId="0"/>
      <p:bldP spid="79" grpId="0" animBg="1"/>
      <p:bldP spid="80" grpId="0" animBg="1"/>
      <p:bldP spid="82" grpId="0" animBg="1"/>
      <p:bldP spid="83" grpId="0"/>
      <p:bldP spid="92" grpId="0" animBg="1"/>
      <p:bldP spid="93" grpId="0" animBg="1"/>
      <p:bldP spid="94" grpId="0" animBg="1"/>
      <p:bldP spid="95" grpId="0" animBg="1"/>
      <p:bldP spid="97" grpId="0"/>
      <p:bldP spid="100" grpId="0"/>
      <p:bldP spid="101" grpId="0"/>
      <p:bldP spid="103" grpId="0"/>
      <p:bldP spid="155" grpId="0"/>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2965</TotalTime>
  <Words>336</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 Narrow</vt:lpstr>
      <vt:lpstr>Arial</vt:lpstr>
      <vt:lpstr>Calibri</vt:lpstr>
      <vt:lpstr>Calibri Light</vt:lpstr>
      <vt:lpstr>Lucida Sans</vt:lpstr>
      <vt:lpstr>Montserrat</vt:lpstr>
      <vt:lpstr>Roboto</vt:lpstr>
      <vt:lpstr>Roboto Black</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Sargundeep Sachdeo</cp:lastModifiedBy>
  <cp:revision>130</cp:revision>
  <dcterms:created xsi:type="dcterms:W3CDTF">2017-12-06T08:18:38Z</dcterms:created>
  <dcterms:modified xsi:type="dcterms:W3CDTF">2024-08-11T12:36:47Z</dcterms:modified>
</cp:coreProperties>
</file>